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0" r:id="rId1"/>
    <p:sldMasterId id="2147483732" r:id="rId2"/>
  </p:sldMasterIdLst>
  <p:notesMasterIdLst>
    <p:notesMasterId r:id="rId22"/>
  </p:notesMasterIdLst>
  <p:handoutMasterIdLst>
    <p:handoutMasterId r:id="rId23"/>
  </p:handoutMasterIdLst>
  <p:sldIdLst>
    <p:sldId id="529" r:id="rId3"/>
    <p:sldId id="754" r:id="rId4"/>
    <p:sldId id="744" r:id="rId5"/>
    <p:sldId id="707" r:id="rId6"/>
    <p:sldId id="760" r:id="rId7"/>
    <p:sldId id="712" r:id="rId8"/>
    <p:sldId id="713" r:id="rId9"/>
    <p:sldId id="714" r:id="rId10"/>
    <p:sldId id="761" r:id="rId11"/>
    <p:sldId id="762" r:id="rId12"/>
    <p:sldId id="720" r:id="rId13"/>
    <p:sldId id="730" r:id="rId14"/>
    <p:sldId id="763" r:id="rId15"/>
    <p:sldId id="764" r:id="rId16"/>
    <p:sldId id="745" r:id="rId17"/>
    <p:sldId id="756" r:id="rId18"/>
    <p:sldId id="746" r:id="rId19"/>
    <p:sldId id="747" r:id="rId20"/>
    <p:sldId id="755" r:id="rId21"/>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a Chang" initials="IC" lastIdx="1" clrIdx="0"/>
  <p:cmAuthor id="1" name="Anne Whatley" initials="AW" lastIdx="45" clrIdx="1">
    <p:extLst/>
  </p:cmAuthor>
  <p:cmAuthor id="2" name="Madeleine Taylor" initials="" lastIdx="32" clrIdx="2"/>
  <p:cmAuthor id="3" name="Amanda Welsh" initials="AW" lastIdx="73" clrIdx="3">
    <p:extLst/>
  </p:cmAuthor>
  <p:cmAuthor id="4" name="Ross G. Comstock" initials="RGC"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AAD2"/>
    <a:srgbClr val="DD8047"/>
    <a:srgbClr val="3A6578"/>
    <a:srgbClr val="D19E47"/>
    <a:srgbClr val="2D6A85"/>
    <a:srgbClr val="198799"/>
    <a:srgbClr val="0E99A4"/>
    <a:srgbClr val="395E79"/>
    <a:srgbClr val="396479"/>
    <a:srgbClr val="8556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7E6FD5-B418-4E69-B9CA-2DF5789CF8CC}">
  <a:tblStyle styleId="{C17E6FD5-B418-4E69-B9CA-2DF5789CF8CC}" styleName="Table_0">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5AC09B47-A4F7-4D4D-84D6-4B87F16DE6B0}" styleName="Table_1">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9972F29-3452-4FC3-8F59-C2E05014BA7D}" styleName="Table_2">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CB42D082-9EFA-4960-A241-16A3ED27E459}" styleName="Table_3">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519061FD-7647-488A-8353-26A3FE0C46A3}" styleName="Table_4">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880F7825-0F4D-47F9-9D30-CEF485FC4770}" styleName="Table_5">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FEA8D6B-32F5-4806-AF4C-EA98FEA5AB28}" styleName="Table_6">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039338BF-9D15-4FBB-B91F-B963D9E82A09}" styleName="Table_7">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FD749043-462B-478D-845B-F11BE8F87057}" styleName="Table_8">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6733EBB5-174C-44CF-9526-3805B41A9903}" styleName="Table_9">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72" autoAdjust="0"/>
    <p:restoredTop sz="94337" autoAdjust="0"/>
  </p:normalViewPr>
  <p:slideViewPr>
    <p:cSldViewPr snapToGrid="0" snapToObjects="1">
      <p:cViewPr varScale="1">
        <p:scale>
          <a:sx n="114" d="100"/>
          <a:sy n="114" d="100"/>
        </p:scale>
        <p:origin x="984" y="176"/>
      </p:cViewPr>
      <p:guideLst>
        <p:guide orient="horz" pos="2160"/>
        <p:guide pos="2880"/>
      </p:guideLst>
    </p:cSldViewPr>
  </p:slideViewPr>
  <p:outlineViewPr>
    <p:cViewPr>
      <p:scale>
        <a:sx n="33" d="100"/>
        <a:sy n="33" d="100"/>
      </p:scale>
      <p:origin x="0" y="-12679"/>
    </p:cViewPr>
  </p:outlineViewPr>
  <p:notesTextViewPr>
    <p:cViewPr>
      <p:scale>
        <a:sx n="150" d="100"/>
        <a:sy n="150" d="100"/>
      </p:scale>
      <p:origin x="0" y="0"/>
    </p:cViewPr>
  </p:notesTextViewPr>
  <p:sorterViewPr>
    <p:cViewPr>
      <p:scale>
        <a:sx n="57" d="100"/>
        <a:sy n="57" d="100"/>
      </p:scale>
      <p:origin x="0" y="-1581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22007C-D732-C145-893F-A91872A08F14}" type="datetimeFigureOut">
              <a:rPr lang="en-US" smtClean="0"/>
              <a:pPr/>
              <a:t>7/27/16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3D1EB8-CD50-B348-8FA8-2B63D544B6C2}" type="slidenum">
              <a:rPr lang="en-US" smtClean="0"/>
              <a:pPr/>
              <a:t>‹#›</a:t>
            </a:fld>
            <a:endParaRPr lang="en-US"/>
          </a:p>
        </p:txBody>
      </p:sp>
    </p:spTree>
    <p:extLst>
      <p:ext uri="{BB962C8B-B14F-4D97-AF65-F5344CB8AC3E}">
        <p14:creationId xmlns:p14="http://schemas.microsoft.com/office/powerpoint/2010/main" val="538973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extLst>
      <p:ext uri="{BB962C8B-B14F-4D97-AF65-F5344CB8AC3E}">
        <p14:creationId xmlns:p14="http://schemas.microsoft.com/office/powerpoint/2010/main" val="389184489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09535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B26B02-98CC-0E46-A707-BB6927B30AF0}" type="slidenum">
              <a:rPr lang="en-US" smtClean="0"/>
              <a:pPr/>
              <a:t>18</a:t>
            </a:fld>
            <a:endParaRPr lang="en-US"/>
          </a:p>
        </p:txBody>
      </p:sp>
    </p:spTree>
    <p:extLst>
      <p:ext uri="{BB962C8B-B14F-4D97-AF65-F5344CB8AC3E}">
        <p14:creationId xmlns:p14="http://schemas.microsoft.com/office/powerpoint/2010/main" val="1360175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a:noFill/>
        </p:spPr>
        <p:txBody>
          <a:bodyPr/>
          <a:lstStyle/>
          <a:p>
            <a:pPr algn="l" rtl="0" fontAlgn="base">
              <a:spcBef>
                <a:spcPct val="0"/>
              </a:spcBef>
              <a:spcAft>
                <a:spcPct val="0"/>
              </a:spcAft>
            </a:pPr>
            <a:r>
              <a:rPr lang="en-US" sz="1200" kern="1200">
                <a:solidFill>
                  <a:prstClr val="black"/>
                </a:solidFill>
                <a:latin typeface="Arial" pitchFamily="34" charset="0"/>
                <a:ea typeface="+mn-ea"/>
                <a:cs typeface="Arial" pitchFamily="34" charset="0"/>
              </a:rPr>
              <a:t>Chris Fulcher</a:t>
            </a:r>
          </a:p>
        </p:txBody>
      </p:sp>
      <p:sp>
        <p:nvSpPr>
          <p:cNvPr id="209923" name="Rectangle 6"/>
          <p:cNvSpPr>
            <a:spLocks noGrp="1" noChangeArrowheads="1"/>
          </p:cNvSpPr>
          <p:nvPr>
            <p:ph type="ftr" sz="quarter" idx="4"/>
          </p:nvPr>
        </p:nvSpPr>
        <p:spPr>
          <a:noFill/>
        </p:spPr>
        <p:txBody>
          <a:bodyPr/>
          <a:lstStyle/>
          <a:p>
            <a:pPr algn="l" rtl="0" fontAlgn="base">
              <a:spcBef>
                <a:spcPct val="0"/>
              </a:spcBef>
              <a:spcAft>
                <a:spcPct val="0"/>
              </a:spcAft>
            </a:pPr>
            <a:r>
              <a:rPr lang="en-US" sz="1200" kern="1200">
                <a:solidFill>
                  <a:prstClr val="black"/>
                </a:solidFill>
                <a:latin typeface="Arial" pitchFamily="34" charset="0"/>
                <a:ea typeface="+mn-ea"/>
                <a:cs typeface="Arial" pitchFamily="34" charset="0"/>
              </a:rPr>
              <a:t>The Role of GIS in Community Decision Support</a:t>
            </a:r>
          </a:p>
        </p:txBody>
      </p:sp>
      <p:sp>
        <p:nvSpPr>
          <p:cNvPr id="209924" name="Rectangle 7"/>
          <p:cNvSpPr>
            <a:spLocks noGrp="1" noChangeArrowheads="1"/>
          </p:cNvSpPr>
          <p:nvPr>
            <p:ph type="sldNum" sz="quarter" idx="5"/>
          </p:nvPr>
        </p:nvSpPr>
        <p:spPr>
          <a:noFill/>
        </p:spPr>
        <p:txBody>
          <a:bodyPr/>
          <a:lstStyle/>
          <a:p>
            <a:pPr algn="r" rtl="0" fontAlgn="base">
              <a:spcBef>
                <a:spcPct val="0"/>
              </a:spcBef>
              <a:spcAft>
                <a:spcPct val="0"/>
              </a:spcAft>
            </a:pPr>
            <a:fld id="{CE78810E-E31F-4FA8-A931-23C7C6534CCA}" type="slidenum">
              <a:rPr lang="en-US" sz="1200" kern="1200">
                <a:solidFill>
                  <a:prstClr val="black"/>
                </a:solidFill>
                <a:latin typeface="Arial" pitchFamily="34" charset="0"/>
                <a:ea typeface="+mn-ea"/>
                <a:cs typeface="Arial" pitchFamily="34" charset="0"/>
              </a:rPr>
              <a:pPr algn="r" rtl="0" fontAlgn="base">
                <a:spcBef>
                  <a:spcPct val="0"/>
                </a:spcBef>
                <a:spcAft>
                  <a:spcPct val="0"/>
                </a:spcAft>
              </a:pPr>
              <a:t>19</a:t>
            </a:fld>
            <a:endParaRPr lang="en-US" sz="1200" kern="1200">
              <a:solidFill>
                <a:prstClr val="black"/>
              </a:solidFill>
              <a:latin typeface="Arial" pitchFamily="34" charset="0"/>
              <a:ea typeface="+mn-ea"/>
              <a:cs typeface="Arial" pitchFamily="34" charset="0"/>
            </a:endParaRPr>
          </a:p>
        </p:txBody>
      </p:sp>
      <p:sp>
        <p:nvSpPr>
          <p:cNvPr id="2099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992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38840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84825" eaLnBrk="0" hangingPunct="0">
              <a:defRPr>
                <a:solidFill>
                  <a:schemeClr val="tx1"/>
                </a:solidFill>
                <a:latin typeface="Arial" charset="0"/>
                <a:ea typeface="ＭＳ Ｐゴシック" charset="0"/>
                <a:cs typeface="Arial" charset="0"/>
              </a:defRPr>
            </a:lvl1pPr>
            <a:lvl2pPr marL="752906" indent="-289579" defTabSz="884825" eaLnBrk="0" hangingPunct="0">
              <a:defRPr>
                <a:solidFill>
                  <a:schemeClr val="tx1"/>
                </a:solidFill>
                <a:latin typeface="Arial" charset="0"/>
                <a:ea typeface="Arial" charset="0"/>
                <a:cs typeface="Arial" charset="0"/>
              </a:defRPr>
            </a:lvl2pPr>
            <a:lvl3pPr marL="1158316" indent="-231663" defTabSz="884825" eaLnBrk="0" hangingPunct="0">
              <a:defRPr>
                <a:solidFill>
                  <a:schemeClr val="tx1"/>
                </a:solidFill>
                <a:latin typeface="Arial" charset="0"/>
                <a:ea typeface="Arial" charset="0"/>
                <a:cs typeface="Arial" charset="0"/>
              </a:defRPr>
            </a:lvl3pPr>
            <a:lvl4pPr marL="1621643" indent="-231663" defTabSz="884825" eaLnBrk="0" hangingPunct="0">
              <a:defRPr>
                <a:solidFill>
                  <a:schemeClr val="tx1"/>
                </a:solidFill>
                <a:latin typeface="Arial" charset="0"/>
                <a:ea typeface="Arial" charset="0"/>
                <a:cs typeface="Arial" charset="0"/>
              </a:defRPr>
            </a:lvl4pPr>
            <a:lvl5pPr marL="2084969" indent="-231663" defTabSz="884825" eaLnBrk="0" hangingPunct="0">
              <a:defRPr>
                <a:solidFill>
                  <a:schemeClr val="tx1"/>
                </a:solidFill>
                <a:latin typeface="Arial" charset="0"/>
                <a:ea typeface="Arial" charset="0"/>
                <a:cs typeface="Arial" charset="0"/>
              </a:defRPr>
            </a:lvl5pPr>
            <a:lvl6pPr marL="2548296" indent="-231663" algn="ctr" defTabSz="884825" eaLnBrk="0" fontAlgn="base" hangingPunct="0">
              <a:spcBef>
                <a:spcPct val="0"/>
              </a:spcBef>
              <a:spcAft>
                <a:spcPct val="0"/>
              </a:spcAft>
              <a:defRPr>
                <a:solidFill>
                  <a:schemeClr val="tx1"/>
                </a:solidFill>
                <a:latin typeface="Arial" charset="0"/>
                <a:ea typeface="Arial" charset="0"/>
                <a:cs typeface="Arial" charset="0"/>
              </a:defRPr>
            </a:lvl6pPr>
            <a:lvl7pPr marL="3011622" indent="-231663" algn="ctr" defTabSz="884825" eaLnBrk="0" fontAlgn="base" hangingPunct="0">
              <a:spcBef>
                <a:spcPct val="0"/>
              </a:spcBef>
              <a:spcAft>
                <a:spcPct val="0"/>
              </a:spcAft>
              <a:defRPr>
                <a:solidFill>
                  <a:schemeClr val="tx1"/>
                </a:solidFill>
                <a:latin typeface="Arial" charset="0"/>
                <a:ea typeface="Arial" charset="0"/>
                <a:cs typeface="Arial" charset="0"/>
              </a:defRPr>
            </a:lvl7pPr>
            <a:lvl8pPr marL="3474949" indent="-231663" algn="ctr" defTabSz="884825" eaLnBrk="0" fontAlgn="base" hangingPunct="0">
              <a:spcBef>
                <a:spcPct val="0"/>
              </a:spcBef>
              <a:spcAft>
                <a:spcPct val="0"/>
              </a:spcAft>
              <a:defRPr>
                <a:solidFill>
                  <a:schemeClr val="tx1"/>
                </a:solidFill>
                <a:latin typeface="Arial" charset="0"/>
                <a:ea typeface="Arial" charset="0"/>
                <a:cs typeface="Arial" charset="0"/>
              </a:defRPr>
            </a:lvl8pPr>
            <a:lvl9pPr marL="3938275" indent="-231663" algn="ctr" defTabSz="88482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D10A6-681B-7144-9DCB-C6AC0074C535}" type="slidenum">
              <a:rPr lang="en-US">
                <a:latin typeface="Calibri" charset="0"/>
              </a:rPr>
              <a:pPr eaLnBrk="1" hangingPunct="1"/>
              <a:t>3</a:t>
            </a:fld>
            <a:endParaRPr lang="en-US">
              <a:latin typeface="Calibri" charset="0"/>
            </a:endParaRPr>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26980" name="Rectangle 3"/>
          <p:cNvSpPr>
            <a:spLocks noGrp="1" noChangeArrowheads="1"/>
          </p:cNvSpPr>
          <p:nvPr>
            <p:ph type="body" idx="1"/>
          </p:nvPr>
        </p:nvSpPr>
        <p:spPr>
          <a:xfrm>
            <a:off x="924648" y="4404359"/>
            <a:ext cx="5097609" cy="4171634"/>
          </a:xfr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Tree>
    <p:extLst>
      <p:ext uri="{BB962C8B-B14F-4D97-AF65-F5344CB8AC3E}">
        <p14:creationId xmlns:p14="http://schemas.microsoft.com/office/powerpoint/2010/main" val="604843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B26B02-98CC-0E46-A707-BB6927B30AF0}" type="slidenum">
              <a:rPr lang="en-US" smtClean="0"/>
              <a:pPr/>
              <a:t>4</a:t>
            </a:fld>
            <a:endParaRPr lang="en-US"/>
          </a:p>
        </p:txBody>
      </p:sp>
    </p:spTree>
    <p:extLst>
      <p:ext uri="{BB962C8B-B14F-4D97-AF65-F5344CB8AC3E}">
        <p14:creationId xmlns:p14="http://schemas.microsoft.com/office/powerpoint/2010/main" val="597623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B26B02-98CC-0E46-A707-BB6927B30AF0}" type="slidenum">
              <a:rPr lang="en-US" smtClean="0"/>
              <a:pPr/>
              <a:t>5</a:t>
            </a:fld>
            <a:endParaRPr lang="en-US"/>
          </a:p>
        </p:txBody>
      </p:sp>
    </p:spTree>
    <p:extLst>
      <p:ext uri="{BB962C8B-B14F-4D97-AF65-F5344CB8AC3E}">
        <p14:creationId xmlns:p14="http://schemas.microsoft.com/office/powerpoint/2010/main" val="813030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B26B02-98CC-0E46-A707-BB6927B30AF0}" type="slidenum">
              <a:rPr lang="en-US" smtClean="0"/>
              <a:pPr/>
              <a:t>11</a:t>
            </a:fld>
            <a:endParaRPr lang="en-US"/>
          </a:p>
        </p:txBody>
      </p:sp>
    </p:spTree>
    <p:extLst>
      <p:ext uri="{BB962C8B-B14F-4D97-AF65-F5344CB8AC3E}">
        <p14:creationId xmlns:p14="http://schemas.microsoft.com/office/powerpoint/2010/main" val="2853360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48830-6105-8642-A6BF-B848FE0A6D1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660384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B26B02-98CC-0E46-A707-BB6927B30AF0}" type="slidenum">
              <a:rPr lang="en-US" smtClean="0"/>
              <a:pPr/>
              <a:t>15</a:t>
            </a:fld>
            <a:endParaRPr lang="en-US"/>
          </a:p>
        </p:txBody>
      </p:sp>
    </p:spTree>
    <p:extLst>
      <p:ext uri="{BB962C8B-B14F-4D97-AF65-F5344CB8AC3E}">
        <p14:creationId xmlns:p14="http://schemas.microsoft.com/office/powerpoint/2010/main" val="1631237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a:noFill/>
        </p:spPr>
        <p:txBody>
          <a:bodyPr/>
          <a:lstStyle/>
          <a:p>
            <a:pPr algn="l" rtl="0" fontAlgn="base">
              <a:spcBef>
                <a:spcPct val="0"/>
              </a:spcBef>
              <a:spcAft>
                <a:spcPct val="0"/>
              </a:spcAft>
            </a:pPr>
            <a:r>
              <a:rPr lang="en-US" sz="1200" kern="1200">
                <a:solidFill>
                  <a:prstClr val="black"/>
                </a:solidFill>
                <a:latin typeface="Arial" pitchFamily="34" charset="0"/>
                <a:ea typeface="+mn-ea"/>
                <a:cs typeface="Arial" pitchFamily="34" charset="0"/>
              </a:rPr>
              <a:t>Chris Fulcher</a:t>
            </a:r>
          </a:p>
        </p:txBody>
      </p:sp>
      <p:sp>
        <p:nvSpPr>
          <p:cNvPr id="209923" name="Rectangle 6"/>
          <p:cNvSpPr>
            <a:spLocks noGrp="1" noChangeArrowheads="1"/>
          </p:cNvSpPr>
          <p:nvPr>
            <p:ph type="ftr" sz="quarter" idx="4"/>
          </p:nvPr>
        </p:nvSpPr>
        <p:spPr>
          <a:noFill/>
        </p:spPr>
        <p:txBody>
          <a:bodyPr/>
          <a:lstStyle/>
          <a:p>
            <a:pPr algn="l" rtl="0" fontAlgn="base">
              <a:spcBef>
                <a:spcPct val="0"/>
              </a:spcBef>
              <a:spcAft>
                <a:spcPct val="0"/>
              </a:spcAft>
            </a:pPr>
            <a:r>
              <a:rPr lang="en-US" sz="1200" kern="1200">
                <a:solidFill>
                  <a:prstClr val="black"/>
                </a:solidFill>
                <a:latin typeface="Arial" pitchFamily="34" charset="0"/>
                <a:ea typeface="+mn-ea"/>
                <a:cs typeface="Arial" pitchFamily="34" charset="0"/>
              </a:rPr>
              <a:t>The Role of GIS in Community Decision Support</a:t>
            </a:r>
          </a:p>
        </p:txBody>
      </p:sp>
      <p:sp>
        <p:nvSpPr>
          <p:cNvPr id="209924" name="Rectangle 7"/>
          <p:cNvSpPr>
            <a:spLocks noGrp="1" noChangeArrowheads="1"/>
          </p:cNvSpPr>
          <p:nvPr>
            <p:ph type="sldNum" sz="quarter" idx="5"/>
          </p:nvPr>
        </p:nvSpPr>
        <p:spPr>
          <a:noFill/>
        </p:spPr>
        <p:txBody>
          <a:bodyPr/>
          <a:lstStyle/>
          <a:p>
            <a:pPr algn="r" rtl="0" fontAlgn="base">
              <a:spcBef>
                <a:spcPct val="0"/>
              </a:spcBef>
              <a:spcAft>
                <a:spcPct val="0"/>
              </a:spcAft>
            </a:pPr>
            <a:fld id="{CE78810E-E31F-4FA8-A931-23C7C6534CCA}" type="slidenum">
              <a:rPr lang="en-US" sz="1200" kern="1200">
                <a:solidFill>
                  <a:prstClr val="black"/>
                </a:solidFill>
                <a:latin typeface="Arial" pitchFamily="34" charset="0"/>
                <a:ea typeface="+mn-ea"/>
                <a:cs typeface="Arial" pitchFamily="34" charset="0"/>
              </a:rPr>
              <a:pPr algn="r" rtl="0" fontAlgn="base">
                <a:spcBef>
                  <a:spcPct val="0"/>
                </a:spcBef>
                <a:spcAft>
                  <a:spcPct val="0"/>
                </a:spcAft>
              </a:pPr>
              <a:t>16</a:t>
            </a:fld>
            <a:endParaRPr lang="en-US" sz="1200" kern="1200">
              <a:solidFill>
                <a:prstClr val="black"/>
              </a:solidFill>
              <a:latin typeface="Arial" pitchFamily="34" charset="0"/>
              <a:ea typeface="+mn-ea"/>
              <a:cs typeface="Arial" pitchFamily="34" charset="0"/>
            </a:endParaRPr>
          </a:p>
        </p:txBody>
      </p:sp>
      <p:sp>
        <p:nvSpPr>
          <p:cNvPr id="2099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992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35740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B26B02-98CC-0E46-A707-BB6927B30AF0}" type="slidenum">
              <a:rPr lang="en-US" smtClean="0"/>
              <a:pPr/>
              <a:t>17</a:t>
            </a:fld>
            <a:endParaRPr lang="en-US"/>
          </a:p>
        </p:txBody>
      </p:sp>
    </p:spTree>
    <p:extLst>
      <p:ext uri="{BB962C8B-B14F-4D97-AF65-F5344CB8AC3E}">
        <p14:creationId xmlns:p14="http://schemas.microsoft.com/office/powerpoint/2010/main" val="1418910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rgbClr val="48AAD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a:prstGeom prst="rect">
            <a:avLst/>
          </a:prstGeo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a:prstGeom prst="rect">
            <a:avLst/>
          </a:prstGeo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endParaRPr lang="en-US"/>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646C3C-2AB3-214A-B48E-3F39CE2134AC}" type="datetimeFigureOut">
              <a:rPr lang="en-US" smtClean="0">
                <a:solidFill>
                  <a:prstClr val="black">
                    <a:tint val="75000"/>
                  </a:prstClr>
                </a:solidFill>
              </a:rPr>
              <a:pPr/>
              <a:t>7/28/16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681561-9B24-9349-9255-6382DF5D83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398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46C3C-2AB3-214A-B48E-3F39CE2134AC}" type="datetimeFigureOut">
              <a:rPr lang="en-US" smtClean="0">
                <a:solidFill>
                  <a:prstClr val="black">
                    <a:tint val="75000"/>
                  </a:prstClr>
                </a:solidFill>
              </a:rPr>
              <a:pPr/>
              <a:t>7/28/16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681561-9B24-9349-9255-6382DF5D83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381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646C3C-2AB3-214A-B48E-3F39CE2134AC}" type="datetimeFigureOut">
              <a:rPr lang="en-US" smtClean="0">
                <a:solidFill>
                  <a:prstClr val="black">
                    <a:tint val="75000"/>
                  </a:prstClr>
                </a:solidFill>
              </a:rPr>
              <a:pPr/>
              <a:t>7/28/16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681561-9B24-9349-9255-6382DF5D83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122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646C3C-2AB3-214A-B48E-3F39CE2134AC}" type="datetimeFigureOut">
              <a:rPr lang="en-US" smtClean="0">
                <a:solidFill>
                  <a:prstClr val="black">
                    <a:tint val="75000"/>
                  </a:prstClr>
                </a:solidFill>
              </a:rPr>
              <a:pPr/>
              <a:t>7/28/16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681561-9B24-9349-9255-6382DF5D83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7681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646C3C-2AB3-214A-B48E-3F39CE2134AC}" type="datetimeFigureOut">
              <a:rPr lang="en-US" smtClean="0">
                <a:solidFill>
                  <a:prstClr val="black">
                    <a:tint val="75000"/>
                  </a:prstClr>
                </a:solidFill>
              </a:rPr>
              <a:pPr/>
              <a:t>7/28/16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D681561-9B24-9349-9255-6382DF5D83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527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646C3C-2AB3-214A-B48E-3F39CE2134AC}" type="datetimeFigureOut">
              <a:rPr lang="en-US" smtClean="0">
                <a:solidFill>
                  <a:prstClr val="black">
                    <a:tint val="75000"/>
                  </a:prstClr>
                </a:solidFill>
              </a:rPr>
              <a:pPr/>
              <a:t>7/28/16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D681561-9B24-9349-9255-6382DF5D83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435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46C3C-2AB3-214A-B48E-3F39CE2134AC}" type="datetimeFigureOut">
              <a:rPr lang="en-US" smtClean="0">
                <a:solidFill>
                  <a:prstClr val="black">
                    <a:tint val="75000"/>
                  </a:prstClr>
                </a:solidFill>
              </a:rPr>
              <a:pPr/>
              <a:t>7/28/16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D681561-9B24-9349-9255-6382DF5D83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501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46C3C-2AB3-214A-B48E-3F39CE2134AC}" type="datetimeFigureOut">
              <a:rPr lang="en-US" smtClean="0">
                <a:solidFill>
                  <a:prstClr val="black">
                    <a:tint val="75000"/>
                  </a:prstClr>
                </a:solidFill>
              </a:rPr>
              <a:pPr/>
              <a:t>7/28/16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681561-9B24-9349-9255-6382DF5D83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100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46C3C-2AB3-214A-B48E-3F39CE2134AC}" type="datetimeFigureOut">
              <a:rPr lang="en-US" smtClean="0">
                <a:solidFill>
                  <a:prstClr val="black">
                    <a:tint val="75000"/>
                  </a:prstClr>
                </a:solidFill>
              </a:rPr>
              <a:pPr/>
              <a:t>7/28/16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681561-9B24-9349-9255-6382DF5D83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03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46C3C-2AB3-214A-B48E-3F39CE2134AC}" type="datetimeFigureOut">
              <a:rPr lang="en-US" smtClean="0">
                <a:solidFill>
                  <a:prstClr val="black">
                    <a:tint val="75000"/>
                  </a:prstClr>
                </a:solidFill>
              </a:rPr>
              <a:pPr/>
              <a:t>7/28/16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681561-9B24-9349-9255-6382DF5D83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674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46C3C-2AB3-214A-B48E-3F39CE2134AC}" type="datetimeFigureOut">
              <a:rPr lang="en-US" smtClean="0">
                <a:solidFill>
                  <a:prstClr val="black">
                    <a:tint val="75000"/>
                  </a:prstClr>
                </a:solidFill>
              </a:rPr>
              <a:pPr/>
              <a:t>7/28/16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681561-9B24-9349-9255-6382DF5D83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3261248"/>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166104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1661048"/>
          </a:xfrm>
          <a:prstGeom prst="rect">
            <a:avLst/>
          </a:prstGeom>
          <a:solidFill>
            <a:srgbClr val="48AAD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752600"/>
            <a:ext cx="7620000" cy="990600"/>
          </a:xfrm>
        </p:spPr>
        <p:txBody>
          <a:bodyPr/>
          <a:lstStyle>
            <a:lvl1pPr algn="l">
              <a:buNone/>
              <a:defRPr sz="4400" b="0" cap="none">
                <a:solidFill>
                  <a:srgbClr val="FFFFFF"/>
                </a:solidFill>
              </a:defRPr>
            </a:lvl1pPr>
          </a:lstStyle>
          <a:p>
            <a:r>
              <a:rPr kumimoji="0" lang="en-US" dirty="0" smtClean="0"/>
              <a:t>Click to edit Master title style</a:t>
            </a:r>
            <a:endParaRPr kumimoji="0"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Slide Number Placeholder 9"/>
          <p:cNvSpPr>
            <a:spLocks noGrp="1"/>
          </p:cNvSpPr>
          <p:nvPr>
            <p:ph type="sldNum" sz="quarter" idx="16"/>
          </p:nvPr>
        </p:nvSpPr>
        <p:spPr/>
        <p:txBody>
          <a:bodyPr rtlCol="0"/>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a:xfrm>
            <a:off x="6096000" y="6248400"/>
            <a:ext cx="2667000" cy="365125"/>
          </a:xfrm>
          <a:prstGeom prst="rect">
            <a:avLst/>
          </a:prstGeom>
        </p:spPr>
        <p:txBody>
          <a:bodyPr rtlCol="0"/>
          <a:lstStyle/>
          <a:p>
            <a:endParaRPr lang="en-US"/>
          </a:p>
        </p:txBody>
      </p:sp>
      <p:sp>
        <p:nvSpPr>
          <p:cNvPr id="12" name="Slide Number Placeholder 11"/>
          <p:cNvSpPr>
            <a:spLocks noGrp="1"/>
          </p:cNvSpPr>
          <p:nvPr>
            <p:ph type="sldNum" sz="quarter" idx="16"/>
          </p:nvPr>
        </p:nvSpPr>
        <p:spPr/>
        <p:txBody>
          <a:bodyPr rtlCol="0"/>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096000" y="6248400"/>
            <a:ext cx="2667000" cy="365125"/>
          </a:xfrm>
          <a:prstGeom prst="rect">
            <a:avLst/>
          </a:prstGeom>
        </p:spPr>
        <p:txBody>
          <a:bodyPr/>
          <a:lstStyle/>
          <a:p>
            <a:endParaRPr lang="en-US"/>
          </a:p>
        </p:txBody>
      </p:sp>
      <p:sp>
        <p:nvSpPr>
          <p:cNvPr id="4" name="Footer Placeholder 3"/>
          <p:cNvSpPr>
            <a:spLocks noGrp="1"/>
          </p:cNvSpPr>
          <p:nvPr>
            <p:ph type="ftr" sz="quarter" idx="11"/>
          </p:nvPr>
        </p:nvSpPr>
        <p:spPr>
          <a:xfrm>
            <a:off x="609600" y="6248206"/>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p>
            <a:endParaRPr lang="en-US"/>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6096000" y="6248400"/>
            <a:ext cx="2667000" cy="365125"/>
          </a:xfrm>
          <a:prstGeom prst="rect">
            <a:avLst/>
          </a:prstGeom>
        </p:spPr>
        <p:txBody>
          <a:bodyPr/>
          <a:lstStyle/>
          <a:p>
            <a:endParaRPr lang="en-US"/>
          </a:p>
        </p:txBody>
      </p:sp>
      <p:sp>
        <p:nvSpPr>
          <p:cNvPr id="6" name="Footer Placeholder 5"/>
          <p:cNvSpPr>
            <a:spLocks noGrp="1"/>
          </p:cNvSpPr>
          <p:nvPr>
            <p:ph type="ftr" sz="quarter" idx="11"/>
          </p:nvPr>
        </p:nvSpPr>
        <p:spPr>
          <a:xfrm>
            <a:off x="609600" y="6248206"/>
            <a:ext cx="5421083"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endParaRPr lang="en-US"/>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rgbClr val="48AAD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828800" lvl="4" indent="-88900">
              <a:spcBef>
                <a:spcPts val="0"/>
              </a:spcBef>
              <a:buClr>
                <a:srgbClr val="000000"/>
              </a:buClr>
              <a:buFont typeface="Courier New"/>
              <a:buChar char="o"/>
            </a:pPr>
            <a:endParaRPr lang="en-US" dirty="0" smtClean="0"/>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pic>
        <p:nvPicPr>
          <p:cNvPr id="10" name="Picture 9" descr="NetworkImpact logo copy.png"/>
          <p:cNvPicPr>
            <a:picLocks noChangeAspect="1"/>
          </p:cNvPicPr>
          <p:nvPr userDrawn="1"/>
        </p:nvPicPr>
        <p:blipFill>
          <a:blip r:embed="rId12"/>
          <a:stretch>
            <a:fillRect/>
          </a:stretch>
        </p:blipFill>
        <p:spPr>
          <a:xfrm>
            <a:off x="8029092" y="6213060"/>
            <a:ext cx="736956" cy="529687"/>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30" r:id="rId9"/>
    <p:sldLayoutId id="2147483731" r:id="rId10"/>
  </p:sldLayoutIdLst>
  <p:hf sldNum="0" hdr="0" ftr="0" dt="0"/>
  <p:txStyles>
    <p:titleStyle>
      <a:lvl1pPr algn="l" rtl="0" eaLnBrk="1" latinLnBrk="0" hangingPunct="1">
        <a:spcBef>
          <a:spcPct val="0"/>
        </a:spcBef>
        <a:buNone/>
        <a:defRPr kumimoji="0" sz="4400" kern="1200">
          <a:solidFill>
            <a:schemeClr val="tx1"/>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E646C3C-2AB3-214A-B48E-3F39CE2134AC}" type="datetimeFigureOut">
              <a:rPr lang="en-US" kern="1200" smtClean="0">
                <a:solidFill>
                  <a:prstClr val="black">
                    <a:tint val="75000"/>
                  </a:prstClr>
                </a:solidFill>
                <a:latin typeface="Calibri" panose="020F0502020204030204"/>
                <a:ea typeface=""/>
                <a:cs typeface=""/>
              </a:rPr>
              <a:pPr/>
              <a:t>7/28/16</a:t>
            </a:fld>
            <a:endParaRPr lang="en-US" kern="1200">
              <a:solidFill>
                <a:prstClr val="black">
                  <a:tint val="75000"/>
                </a:prstClr>
              </a:solidFill>
              <a:latin typeface="Calibri" panose="020F0502020204030204"/>
              <a:ea typeface=""/>
              <a:cs typeface=""/>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kern="1200">
              <a:solidFill>
                <a:prstClr val="black">
                  <a:tint val="75000"/>
                </a:prstClr>
              </a:solidFill>
              <a:latin typeface="Calibri" panose="020F0502020204030204"/>
              <a:ea typeface=""/>
              <a:cs typeface=""/>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681561-9B24-9349-9255-6382DF5D83A2}" type="slidenum">
              <a:rPr lang="en-US" kern="1200" smtClean="0">
                <a:solidFill>
                  <a:prstClr val="black">
                    <a:tint val="75000"/>
                  </a:prstClr>
                </a:solidFill>
                <a:latin typeface="Calibri" panose="020F0502020204030204"/>
                <a:ea typeface=""/>
                <a:cs typeface=""/>
              </a:rPr>
              <a:pPr/>
              <a:t>‹#›</a:t>
            </a:fld>
            <a:endParaRPr lang="en-US" kern="1200">
              <a:solidFill>
                <a:prstClr val="black">
                  <a:tint val="75000"/>
                </a:prstClr>
              </a:solidFill>
              <a:latin typeface="Calibri" panose="020F0502020204030204"/>
              <a:ea typeface=""/>
              <a:cs typeface=""/>
            </a:endParaRPr>
          </a:p>
        </p:txBody>
      </p:sp>
    </p:spTree>
    <p:extLst>
      <p:ext uri="{BB962C8B-B14F-4D97-AF65-F5344CB8AC3E}">
        <p14:creationId xmlns:p14="http://schemas.microsoft.com/office/powerpoint/2010/main" val="4009438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4.jpe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 Id="rId11"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jpeg"/><Relationship Id="rId5" Type="http://schemas.openxmlformats.org/officeDocument/2006/relationships/image" Target="../media/image4.jpe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58"/>
        <p:cNvGrpSpPr/>
        <p:nvPr/>
      </p:nvGrpSpPr>
      <p:grpSpPr>
        <a:xfrm>
          <a:off x="0" y="0"/>
          <a:ext cx="0" cy="0"/>
          <a:chOff x="0" y="0"/>
          <a:chExt cx="0" cy="0"/>
        </a:xfrm>
      </p:grpSpPr>
      <p:sp>
        <p:nvSpPr>
          <p:cNvPr id="159" name="Shape 159"/>
          <p:cNvSpPr txBox="1">
            <a:spLocks noGrp="1"/>
          </p:cNvSpPr>
          <p:nvPr>
            <p:ph type="ctrTitle"/>
          </p:nvPr>
        </p:nvSpPr>
        <p:spPr>
          <a:xfrm>
            <a:off x="0" y="1447038"/>
            <a:ext cx="9144000" cy="1504508"/>
          </a:xfrm>
          <a:prstGeom prst="rect">
            <a:avLst/>
          </a:prstGeom>
          <a:noFill/>
          <a:ln>
            <a:noFill/>
          </a:ln>
        </p:spPr>
        <p:txBody>
          <a:bodyPr lIns="91425" tIns="45700" rIns="91425" bIns="45700" anchor="ctr" anchorCtr="0">
            <a:normAutofit/>
          </a:bodyPr>
          <a:lstStyle/>
          <a:p>
            <a:pPr marL="0" marR="0" lvl="0" indent="0" algn="ctr" rtl="0">
              <a:spcBef>
                <a:spcPts val="0"/>
              </a:spcBef>
              <a:buClr>
                <a:schemeClr val="dk1"/>
              </a:buClr>
              <a:buSzPct val="25000"/>
              <a:buFont typeface="Calibri"/>
              <a:buNone/>
            </a:pPr>
            <a:r>
              <a:rPr lang="en-US" sz="4000" b="1" cap="none" smtClean="0">
                <a:solidFill>
                  <a:schemeClr val="dk1"/>
                </a:solidFill>
                <a:latin typeface="Arial" charset="0"/>
                <a:ea typeface="Arial" charset="0"/>
                <a:cs typeface="Arial" charset="0"/>
                <a:sym typeface="Calibri"/>
              </a:rPr>
              <a:t>Community Commons</a:t>
            </a:r>
            <a:endParaRPr lang="en-US" sz="3600" b="1" i="0" u="none" strike="noStrike" cap="none" baseline="0" dirty="0">
              <a:solidFill>
                <a:srgbClr val="48AAD2"/>
              </a:solidFill>
              <a:latin typeface="Arial" charset="0"/>
              <a:ea typeface="Arial" charset="0"/>
              <a:cs typeface="Arial" charset="0"/>
              <a:sym typeface="Calibri"/>
            </a:endParaRPr>
          </a:p>
        </p:txBody>
      </p:sp>
      <p:sp>
        <p:nvSpPr>
          <p:cNvPr id="5" name="TextBox 4"/>
          <p:cNvSpPr txBox="1"/>
          <p:nvPr/>
        </p:nvSpPr>
        <p:spPr>
          <a:xfrm>
            <a:off x="0" y="3258108"/>
            <a:ext cx="9144000" cy="1446550"/>
          </a:xfrm>
          <a:prstGeom prst="rect">
            <a:avLst/>
          </a:prstGeom>
          <a:noFill/>
        </p:spPr>
        <p:txBody>
          <a:bodyPr wrap="square" rtlCol="0">
            <a:spAutoFit/>
          </a:bodyPr>
          <a:lstStyle/>
          <a:p>
            <a:pPr algn="ctr"/>
            <a:r>
              <a:rPr lang="en-US" sz="2400" dirty="0" smtClean="0">
                <a:latin typeface="Arial" charset="0"/>
                <a:ea typeface="Arial" charset="0"/>
                <a:cs typeface="Arial" charset="0"/>
              </a:rPr>
              <a:t>Chris Fulcher</a:t>
            </a:r>
          </a:p>
          <a:p>
            <a:pPr algn="ctr"/>
            <a:endParaRPr lang="en-US" sz="2400" dirty="0" smtClean="0">
              <a:latin typeface="Arial" charset="0"/>
              <a:ea typeface="Arial" charset="0"/>
              <a:cs typeface="Arial" charset="0"/>
            </a:endParaRPr>
          </a:p>
          <a:p>
            <a:pPr algn="ctr"/>
            <a:r>
              <a:rPr lang="en-US" sz="2000" dirty="0" smtClean="0">
                <a:latin typeface="Arial" charset="0"/>
                <a:ea typeface="Arial" charset="0"/>
                <a:cs typeface="Arial" charset="0"/>
              </a:rPr>
              <a:t>Center for Applied Research and Environmental Systems (CARES)</a:t>
            </a:r>
          </a:p>
          <a:p>
            <a:pPr algn="ctr"/>
            <a:r>
              <a:rPr lang="en-US" sz="2000" dirty="0">
                <a:latin typeface="Arial" charset="0"/>
                <a:ea typeface="Arial" charset="0"/>
                <a:cs typeface="Arial" charset="0"/>
              </a:rPr>
              <a:t>University of </a:t>
            </a:r>
            <a:r>
              <a:rPr lang="en-US" sz="2000" dirty="0" smtClean="0">
                <a:latin typeface="Arial" charset="0"/>
                <a:ea typeface="Arial" charset="0"/>
                <a:cs typeface="Arial" charset="0"/>
              </a:rPr>
              <a:t>Missouri</a:t>
            </a:r>
            <a:endParaRPr lang="en-US" sz="2000" dirty="0">
              <a:latin typeface="Arial" charset="0"/>
              <a:ea typeface="Arial" charset="0"/>
              <a:cs typeface="Arial" charset="0"/>
            </a:endParaRPr>
          </a:p>
        </p:txBody>
      </p:sp>
      <p:pic>
        <p:nvPicPr>
          <p:cNvPr id="7" name="Picture 6" descr="CC Logo.jpg"/>
          <p:cNvPicPr>
            <a:picLocks noChangeAspect="1"/>
          </p:cNvPicPr>
          <p:nvPr/>
        </p:nvPicPr>
        <p:blipFill rotWithShape="1">
          <a:blip r:embed="rId3" cstate="screen">
            <a:alphaModFix amt="32000"/>
            <a:extLst>
              <a:ext uri="{28A0092B-C50C-407E-A947-70E740481C1C}">
                <a14:useLocalDpi xmlns:a14="http://schemas.microsoft.com/office/drawing/2010/main"/>
              </a:ext>
            </a:extLst>
          </a:blip>
          <a:srcRect/>
          <a:stretch/>
        </p:blipFill>
        <p:spPr>
          <a:xfrm>
            <a:off x="7366000" y="88899"/>
            <a:ext cx="1689100" cy="1721583"/>
          </a:xfrm>
          <a:prstGeom prst="rect">
            <a:avLst/>
          </a:prstGeom>
        </p:spPr>
      </p:pic>
      <p:pic>
        <p:nvPicPr>
          <p:cNvPr id="8" name="Picture 7" descr="CC Logo.jpg"/>
          <p:cNvPicPr>
            <a:picLocks noChangeAspect="1"/>
          </p:cNvPicPr>
          <p:nvPr/>
        </p:nvPicPr>
        <p:blipFill>
          <a:blip r:embed="rId4" cstate="screen">
            <a:alphaModFix amt="76000"/>
            <a:extLst>
              <a:ext uri="{28A0092B-C50C-407E-A947-70E740481C1C}">
                <a14:useLocalDpi xmlns:a14="http://schemas.microsoft.com/office/drawing/2010/main"/>
              </a:ext>
            </a:extLst>
          </a:blip>
          <a:stretch>
            <a:fillRect/>
          </a:stretch>
        </p:blipFill>
        <p:spPr>
          <a:xfrm>
            <a:off x="0" y="5765800"/>
            <a:ext cx="947764" cy="939800"/>
          </a:xfrm>
          <a:prstGeom prst="rect">
            <a:avLst/>
          </a:prstGeom>
        </p:spPr>
      </p:pic>
    </p:spTree>
    <p:extLst>
      <p:ext uri="{BB962C8B-B14F-4D97-AF65-F5344CB8AC3E}">
        <p14:creationId xmlns:p14="http://schemas.microsoft.com/office/powerpoint/2010/main" val="3686381437"/>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41000"/>
            <a:ext cx="9144000" cy="6376000"/>
          </a:xfrm>
          <a:prstGeom prst="rect">
            <a:avLst/>
          </a:prstGeom>
        </p:spPr>
      </p:pic>
    </p:spTree>
    <p:extLst>
      <p:ext uri="{BB962C8B-B14F-4D97-AF65-F5344CB8AC3E}">
        <p14:creationId xmlns:p14="http://schemas.microsoft.com/office/powerpoint/2010/main" val="1770890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C Logo.jpg"/>
          <p:cNvPicPr>
            <a:picLocks noChangeAspect="1"/>
          </p:cNvPicPr>
          <p:nvPr/>
        </p:nvPicPr>
        <p:blipFill>
          <a:blip r:embed="rId3" cstate="screen">
            <a:alphaModFix amt="76000"/>
            <a:extLst>
              <a:ext uri="{28A0092B-C50C-407E-A947-70E740481C1C}">
                <a14:useLocalDpi xmlns:a14="http://schemas.microsoft.com/office/drawing/2010/main"/>
              </a:ext>
            </a:extLst>
          </a:blip>
          <a:stretch>
            <a:fillRect/>
          </a:stretch>
        </p:blipFill>
        <p:spPr>
          <a:xfrm>
            <a:off x="0" y="5765800"/>
            <a:ext cx="947764" cy="939800"/>
          </a:xfrm>
          <a:prstGeom prst="rect">
            <a:avLst/>
          </a:prstGeom>
        </p:spPr>
      </p:pic>
      <p:pic>
        <p:nvPicPr>
          <p:cNvPr id="4" name="Picture 3" descr="CC Logo.jpg"/>
          <p:cNvPicPr>
            <a:picLocks noChangeAspect="1"/>
          </p:cNvPicPr>
          <p:nvPr/>
        </p:nvPicPr>
        <p:blipFill rotWithShape="1">
          <a:blip r:embed="rId4" cstate="screen">
            <a:alphaModFix amt="32000"/>
            <a:extLst>
              <a:ext uri="{28A0092B-C50C-407E-A947-70E740481C1C}">
                <a14:useLocalDpi xmlns:a14="http://schemas.microsoft.com/office/drawing/2010/main"/>
              </a:ext>
            </a:extLst>
          </a:blip>
          <a:srcRect/>
          <a:stretch/>
        </p:blipFill>
        <p:spPr>
          <a:xfrm>
            <a:off x="7366000" y="88899"/>
            <a:ext cx="1689100" cy="1721583"/>
          </a:xfrm>
          <a:prstGeom prst="rect">
            <a:avLst/>
          </a:prstGeom>
        </p:spPr>
      </p:pic>
      <p:pic>
        <p:nvPicPr>
          <p:cNvPr id="3" name="Picture 2" descr="Screen Shot 2014-07-16 at 4.57.46 P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9009" y="1666966"/>
            <a:ext cx="3683333" cy="2783588"/>
          </a:xfrm>
          <a:prstGeom prst="rect">
            <a:avLst/>
          </a:prstGeom>
        </p:spPr>
      </p:pic>
      <p:pic>
        <p:nvPicPr>
          <p:cNvPr id="9" name="Picture 8" descr="Screen Shot 2014-07-16 at 5.00.59 PM.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6756" y="4046421"/>
            <a:ext cx="3131377" cy="2417288"/>
          </a:xfrm>
          <a:prstGeom prst="rect">
            <a:avLst/>
          </a:prstGeom>
        </p:spPr>
      </p:pic>
      <p:pic>
        <p:nvPicPr>
          <p:cNvPr id="7" name="Picture 6" descr="Screen Shot 2014-07-16 at 4.58.37 PM.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62500" y="2007257"/>
            <a:ext cx="3762227" cy="2882821"/>
          </a:xfrm>
          <a:prstGeom prst="rect">
            <a:avLst/>
          </a:prstGeom>
        </p:spPr>
      </p:pic>
      <p:sp>
        <p:nvSpPr>
          <p:cNvPr id="10" name="TextBox 9"/>
          <p:cNvSpPr txBox="1"/>
          <p:nvPr/>
        </p:nvSpPr>
        <p:spPr>
          <a:xfrm>
            <a:off x="150471" y="256926"/>
            <a:ext cx="7215529" cy="1200329"/>
          </a:xfrm>
          <a:prstGeom prst="rect">
            <a:avLst/>
          </a:prstGeom>
          <a:noFill/>
        </p:spPr>
        <p:txBody>
          <a:bodyPr wrap="square" rtlCol="0">
            <a:spAutoFit/>
          </a:bodyPr>
          <a:lstStyle/>
          <a:p>
            <a:r>
              <a:rPr lang="en-US" sz="2400" dirty="0" smtClean="0">
                <a:solidFill>
                  <a:srgbClr val="454545"/>
                </a:solidFill>
                <a:latin typeface="Arial" charset="0"/>
                <a:ea typeface="Arial" charset="0"/>
                <a:cs typeface="Arial" charset="0"/>
              </a:rPr>
              <a:t>Organizations learn from each other through curated stories and share strategies and best practices…</a:t>
            </a:r>
            <a:endParaRPr lang="en-US" sz="2400" dirty="0">
              <a:solidFill>
                <a:srgbClr val="454545"/>
              </a:solidFill>
              <a:latin typeface="Arial" charset="0"/>
              <a:ea typeface="Arial" charset="0"/>
              <a:cs typeface="Arial" charset="0"/>
            </a:endParaRPr>
          </a:p>
        </p:txBody>
      </p:sp>
    </p:spTree>
    <p:extLst>
      <p:ext uri="{BB962C8B-B14F-4D97-AF65-F5344CB8AC3E}">
        <p14:creationId xmlns:p14="http://schemas.microsoft.com/office/powerpoint/2010/main" val="360255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583786" y="749755"/>
            <a:ext cx="6103196" cy="5445675"/>
            <a:chOff x="1583786" y="749755"/>
            <a:chExt cx="6103196" cy="5445675"/>
          </a:xfrm>
        </p:grpSpPr>
        <p:sp>
          <p:nvSpPr>
            <p:cNvPr id="44" name="Isosceles Triangle 43"/>
            <p:cNvSpPr/>
            <p:nvPr/>
          </p:nvSpPr>
          <p:spPr>
            <a:xfrm rot="3620689">
              <a:off x="4149324" y="830249"/>
              <a:ext cx="1186090" cy="1025101"/>
            </a:xfrm>
            <a:prstGeom prst="triangle">
              <a:avLst/>
            </a:prstGeom>
            <a:solidFill>
              <a:srgbClr val="348E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43" name="Isosceles Triangle 42"/>
            <p:cNvSpPr/>
            <p:nvPr/>
          </p:nvSpPr>
          <p:spPr>
            <a:xfrm rot="14439282">
              <a:off x="3807288" y="5089834"/>
              <a:ext cx="1186090" cy="1025101"/>
            </a:xfrm>
            <a:prstGeom prst="triangle">
              <a:avLst/>
            </a:prstGeom>
            <a:solidFill>
              <a:srgbClr val="348E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42" name="Isosceles Triangle 41"/>
            <p:cNvSpPr/>
            <p:nvPr/>
          </p:nvSpPr>
          <p:spPr>
            <a:xfrm rot="8931673">
              <a:off x="6500892" y="3056965"/>
              <a:ext cx="1186090" cy="1025101"/>
            </a:xfrm>
            <a:prstGeom prst="triangle">
              <a:avLst/>
            </a:prstGeom>
            <a:solidFill>
              <a:srgbClr val="348E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25" name="Isosceles Triangle 24"/>
            <p:cNvSpPr/>
            <p:nvPr/>
          </p:nvSpPr>
          <p:spPr>
            <a:xfrm rot="19844452">
              <a:off x="1583786" y="2669181"/>
              <a:ext cx="1186090" cy="1025101"/>
            </a:xfrm>
            <a:prstGeom prst="triangle">
              <a:avLst/>
            </a:prstGeom>
            <a:solidFill>
              <a:srgbClr val="348E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charset="0"/>
                <a:ea typeface="Arial" charset="0"/>
                <a:cs typeface="Arial" charset="0"/>
              </a:endParaRPr>
            </a:p>
          </p:txBody>
        </p:sp>
      </p:grpSp>
      <p:sp>
        <p:nvSpPr>
          <p:cNvPr id="8" name="Donut 7"/>
          <p:cNvSpPr/>
          <p:nvPr/>
        </p:nvSpPr>
        <p:spPr>
          <a:xfrm>
            <a:off x="1514331" y="679547"/>
            <a:ext cx="6204493" cy="5322155"/>
          </a:xfrm>
          <a:prstGeom prst="donut">
            <a:avLst>
              <a:gd name="adj" fmla="val 7886"/>
            </a:avLst>
          </a:prstGeom>
          <a:solidFill>
            <a:srgbClr val="348E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Arial" charset="0"/>
              <a:ea typeface="Arial" charset="0"/>
              <a:cs typeface="Arial" charset="0"/>
            </a:endParaRPr>
          </a:p>
        </p:txBody>
      </p:sp>
      <p:pic>
        <p:nvPicPr>
          <p:cNvPr id="46" name="Picture 4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4206" y="2794029"/>
            <a:ext cx="1658583" cy="11677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17237" y="2157671"/>
            <a:ext cx="3367419" cy="26979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8" name="TextBox 67"/>
          <p:cNvSpPr txBox="1"/>
          <p:nvPr/>
        </p:nvSpPr>
        <p:spPr>
          <a:xfrm>
            <a:off x="3174512" y="2465669"/>
            <a:ext cx="2819400" cy="1815882"/>
          </a:xfrm>
          <a:prstGeom prst="rect">
            <a:avLst/>
          </a:prstGeom>
          <a:solidFill>
            <a:schemeClr val="bg1">
              <a:alpha val="90000"/>
            </a:schemeClr>
          </a:solidFill>
          <a:ln w="57150" cmpd="sng">
            <a:solidFill>
              <a:schemeClr val="tx1"/>
            </a:solidFill>
          </a:ln>
        </p:spPr>
        <p:txBody>
          <a:bodyPr wrap="square" rtlCol="0">
            <a:spAutoFit/>
          </a:bodyPr>
          <a:lstStyle/>
          <a:p>
            <a:pPr algn="ctr"/>
            <a:r>
              <a:rPr lang="en-US" sz="2800" b="1" dirty="0">
                <a:solidFill>
                  <a:srgbClr val="000000"/>
                </a:solidFill>
                <a:latin typeface="Arial" charset="0"/>
                <a:ea typeface="Arial" charset="0"/>
                <a:cs typeface="Arial" charset="0"/>
              </a:rPr>
              <a:t>Connected</a:t>
            </a:r>
          </a:p>
          <a:p>
            <a:pPr algn="ctr"/>
            <a:r>
              <a:rPr lang="en-US" sz="2800" b="1" dirty="0">
                <a:solidFill>
                  <a:srgbClr val="000000"/>
                </a:solidFill>
                <a:latin typeface="Arial" charset="0"/>
                <a:ea typeface="Arial" charset="0"/>
                <a:cs typeface="Arial" charset="0"/>
              </a:rPr>
              <a:t>systems </a:t>
            </a:r>
            <a:r>
              <a:rPr lang="en-US" sz="2800" dirty="0">
                <a:solidFill>
                  <a:srgbClr val="000000"/>
                </a:solidFill>
                <a:latin typeface="Arial" charset="0"/>
                <a:ea typeface="Arial" charset="0"/>
                <a:cs typeface="Arial" charset="0"/>
              </a:rPr>
              <a:t>lead </a:t>
            </a:r>
          </a:p>
          <a:p>
            <a:pPr algn="ctr"/>
            <a:r>
              <a:rPr lang="en-US" sz="2800" dirty="0">
                <a:solidFill>
                  <a:srgbClr val="000000"/>
                </a:solidFill>
                <a:latin typeface="Arial" charset="0"/>
                <a:ea typeface="Arial" charset="0"/>
                <a:cs typeface="Arial" charset="0"/>
              </a:rPr>
              <a:t>to coherent </a:t>
            </a:r>
          </a:p>
          <a:p>
            <a:pPr algn="ctr"/>
            <a:r>
              <a:rPr lang="en-US" sz="2800" dirty="0">
                <a:solidFill>
                  <a:srgbClr val="000000"/>
                </a:solidFill>
                <a:latin typeface="Arial" charset="0"/>
                <a:ea typeface="Arial" charset="0"/>
                <a:cs typeface="Arial" charset="0"/>
              </a:rPr>
              <a:t>conversations</a:t>
            </a:r>
          </a:p>
        </p:txBody>
      </p:sp>
      <p:sp>
        <p:nvSpPr>
          <p:cNvPr id="10" name="Rectangle 9"/>
          <p:cNvSpPr/>
          <p:nvPr/>
        </p:nvSpPr>
        <p:spPr>
          <a:xfrm>
            <a:off x="3436361" y="158743"/>
            <a:ext cx="2254597" cy="1709539"/>
          </a:xfrm>
          <a:prstGeom prst="rect">
            <a:avLst/>
          </a:prstGeom>
          <a:solidFill>
            <a:srgbClr val="FF0000">
              <a:alpha val="5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charset="0"/>
              <a:ea typeface="Arial" charset="0"/>
              <a:cs typeface="Arial" charset="0"/>
            </a:endParaRPr>
          </a:p>
        </p:txBody>
      </p:sp>
      <p:grpSp>
        <p:nvGrpSpPr>
          <p:cNvPr id="41" name="Group 40"/>
          <p:cNvGrpSpPr/>
          <p:nvPr/>
        </p:nvGrpSpPr>
        <p:grpSpPr>
          <a:xfrm>
            <a:off x="202225" y="392242"/>
            <a:ext cx="8737402" cy="6212067"/>
            <a:chOff x="202225" y="392242"/>
            <a:chExt cx="8737402" cy="6212067"/>
          </a:xfrm>
        </p:grpSpPr>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62918" y="392242"/>
              <a:ext cx="1718080" cy="12154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30" name="Group 29"/>
            <p:cNvGrpSpPr/>
            <p:nvPr/>
          </p:nvGrpSpPr>
          <p:grpSpPr>
            <a:xfrm>
              <a:off x="202225" y="392242"/>
              <a:ext cx="8737402" cy="6212067"/>
              <a:chOff x="202225" y="392242"/>
              <a:chExt cx="8737402" cy="6212067"/>
            </a:xfrm>
          </p:grpSpPr>
          <p:grpSp>
            <p:nvGrpSpPr>
              <p:cNvPr id="28" name="Group 27"/>
              <p:cNvGrpSpPr/>
              <p:nvPr/>
            </p:nvGrpSpPr>
            <p:grpSpPr>
              <a:xfrm>
                <a:off x="202225" y="598256"/>
                <a:ext cx="8737402" cy="6006053"/>
                <a:chOff x="202225" y="598256"/>
                <a:chExt cx="8737402" cy="6006053"/>
              </a:xfrm>
            </p:grpSpPr>
            <p:grpSp>
              <p:nvGrpSpPr>
                <p:cNvPr id="9" name="Group 8"/>
                <p:cNvGrpSpPr/>
                <p:nvPr/>
              </p:nvGrpSpPr>
              <p:grpSpPr>
                <a:xfrm>
                  <a:off x="977524" y="619897"/>
                  <a:ext cx="1487041" cy="1131083"/>
                  <a:chOff x="977524" y="630815"/>
                  <a:chExt cx="1487041" cy="1131083"/>
                </a:xfrm>
              </p:grpSpPr>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7524" y="630815"/>
                    <a:ext cx="1487041" cy="11310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1" name="Rectangular Callout 30"/>
                  <p:cNvSpPr/>
                  <p:nvPr/>
                </p:nvSpPr>
                <p:spPr>
                  <a:xfrm>
                    <a:off x="1028580" y="782782"/>
                    <a:ext cx="1377292" cy="864206"/>
                  </a:xfrm>
                  <a:prstGeom prst="wedgeRectCallout">
                    <a:avLst>
                      <a:gd name="adj1" fmla="val -19705"/>
                      <a:gd name="adj2" fmla="val 44021"/>
                    </a:avLst>
                  </a:prstGeom>
                  <a:solidFill>
                    <a:schemeClr val="bg1">
                      <a:alpha val="5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Arial" charset="0"/>
                        <a:ea typeface="Arial" charset="0"/>
                        <a:cs typeface="Arial" charset="0"/>
                      </a:rPr>
                      <a:t>United Ways</a:t>
                    </a:r>
                    <a:endParaRPr lang="en-US" sz="2800" b="1" dirty="0">
                      <a:solidFill>
                        <a:srgbClr val="000000"/>
                      </a:solidFill>
                      <a:latin typeface="Arial" charset="0"/>
                      <a:ea typeface="Arial" charset="0"/>
                      <a:cs typeface="Arial" charset="0"/>
                    </a:endParaRPr>
                  </a:p>
                </p:txBody>
              </p:sp>
            </p:grpSp>
            <p:grpSp>
              <p:nvGrpSpPr>
                <p:cNvPr id="16" name="Group 15"/>
                <p:cNvGrpSpPr/>
                <p:nvPr/>
              </p:nvGrpSpPr>
              <p:grpSpPr>
                <a:xfrm>
                  <a:off x="3733800" y="5379249"/>
                  <a:ext cx="1692354" cy="1225060"/>
                  <a:chOff x="3733800" y="5379249"/>
                  <a:chExt cx="1692354" cy="1225060"/>
                </a:xfrm>
              </p:grpSpPr>
              <p:pic>
                <p:nvPicPr>
                  <p:cNvPr id="5" name="Picture 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733800" y="5379249"/>
                    <a:ext cx="1676400" cy="12250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2" name="Rectangular Callout 31"/>
                  <p:cNvSpPr/>
                  <p:nvPr/>
                </p:nvSpPr>
                <p:spPr>
                  <a:xfrm>
                    <a:off x="3735450" y="5713075"/>
                    <a:ext cx="1690704" cy="521793"/>
                  </a:xfrm>
                  <a:prstGeom prst="wedgeRectCallout">
                    <a:avLst>
                      <a:gd name="adj1" fmla="val -19705"/>
                      <a:gd name="adj2" fmla="val 44021"/>
                    </a:avLst>
                  </a:prstGeom>
                  <a:solidFill>
                    <a:schemeClr val="bg1">
                      <a:alpha val="5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Arial" charset="0"/>
                        <a:ea typeface="Arial" charset="0"/>
                        <a:cs typeface="Arial" charset="0"/>
                      </a:rPr>
                      <a:t>CDC</a:t>
                    </a:r>
                    <a:endParaRPr lang="en-US" sz="2800" b="1" dirty="0">
                      <a:solidFill>
                        <a:srgbClr val="000000"/>
                      </a:solidFill>
                      <a:latin typeface="Arial" charset="0"/>
                      <a:ea typeface="Arial" charset="0"/>
                      <a:cs typeface="Arial" charset="0"/>
                    </a:endParaRPr>
                  </a:p>
                </p:txBody>
              </p:sp>
            </p:grpSp>
            <p:grpSp>
              <p:nvGrpSpPr>
                <p:cNvPr id="24" name="Group 23"/>
                <p:cNvGrpSpPr/>
                <p:nvPr/>
              </p:nvGrpSpPr>
              <p:grpSpPr>
                <a:xfrm>
                  <a:off x="6635929" y="598256"/>
                  <a:ext cx="1646746" cy="1152723"/>
                  <a:chOff x="6572785" y="598257"/>
                  <a:chExt cx="1646746" cy="1152723"/>
                </a:xfrm>
              </p:grpSpPr>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72785" y="598257"/>
                    <a:ext cx="1646746" cy="11527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5" name="Rectangular Callout 34"/>
                  <p:cNvSpPr/>
                  <p:nvPr/>
                </p:nvSpPr>
                <p:spPr>
                  <a:xfrm>
                    <a:off x="6657915" y="598257"/>
                    <a:ext cx="1520201" cy="1152722"/>
                  </a:xfrm>
                  <a:prstGeom prst="wedgeRectCallout">
                    <a:avLst>
                      <a:gd name="adj1" fmla="val -19705"/>
                      <a:gd name="adj2" fmla="val 44021"/>
                    </a:avLst>
                  </a:prstGeom>
                  <a:solidFill>
                    <a:schemeClr val="bg1">
                      <a:alpha val="5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Arial" charset="0"/>
                        <a:ea typeface="Arial" charset="0"/>
                        <a:cs typeface="Arial" charset="0"/>
                      </a:rPr>
                      <a:t>RWJF</a:t>
                    </a:r>
                  </a:p>
                  <a:p>
                    <a:pPr algn="ctr"/>
                    <a:r>
                      <a:rPr lang="en-US" sz="2800" b="1" dirty="0" smtClean="0">
                        <a:solidFill>
                          <a:srgbClr val="000000"/>
                        </a:solidFill>
                        <a:latin typeface="Arial" charset="0"/>
                        <a:ea typeface="Arial" charset="0"/>
                        <a:cs typeface="Arial" charset="0"/>
                      </a:rPr>
                      <a:t>COGIS</a:t>
                    </a:r>
                    <a:endParaRPr lang="en-US" sz="2800" b="1" dirty="0">
                      <a:solidFill>
                        <a:srgbClr val="000000"/>
                      </a:solidFill>
                      <a:latin typeface="Arial" charset="0"/>
                      <a:ea typeface="Arial" charset="0"/>
                      <a:cs typeface="Arial" charset="0"/>
                    </a:endParaRPr>
                  </a:p>
                </p:txBody>
              </p:sp>
            </p:grpSp>
            <p:sp>
              <p:nvSpPr>
                <p:cNvPr id="36" name="Rectangular Callout 35"/>
                <p:cNvSpPr/>
                <p:nvPr/>
              </p:nvSpPr>
              <p:spPr>
                <a:xfrm>
                  <a:off x="7419426" y="3120459"/>
                  <a:ext cx="1520201" cy="521793"/>
                </a:xfrm>
                <a:prstGeom prst="wedgeRectCallout">
                  <a:avLst>
                    <a:gd name="adj1" fmla="val -19705"/>
                    <a:gd name="adj2" fmla="val 44021"/>
                  </a:avLst>
                </a:prstGeom>
                <a:solidFill>
                  <a:schemeClr val="bg1">
                    <a:alpha val="5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Arial" charset="0"/>
                      <a:ea typeface="Arial" charset="0"/>
                      <a:cs typeface="Arial" charset="0"/>
                    </a:rPr>
                    <a:t>USAID</a:t>
                  </a:r>
                  <a:endParaRPr lang="en-US" sz="2800" b="1" dirty="0">
                    <a:solidFill>
                      <a:srgbClr val="000000"/>
                    </a:solidFill>
                    <a:latin typeface="Arial" charset="0"/>
                    <a:ea typeface="Arial" charset="0"/>
                    <a:cs typeface="Arial" charset="0"/>
                  </a:endParaRPr>
                </a:p>
              </p:txBody>
            </p:sp>
            <p:grpSp>
              <p:nvGrpSpPr>
                <p:cNvPr id="22" name="Group 21"/>
                <p:cNvGrpSpPr/>
                <p:nvPr/>
              </p:nvGrpSpPr>
              <p:grpSpPr>
                <a:xfrm>
                  <a:off x="6635929" y="4975269"/>
                  <a:ext cx="1674428" cy="1151597"/>
                  <a:chOff x="6545103" y="4828737"/>
                  <a:chExt cx="1674428" cy="1151597"/>
                </a:xfrm>
              </p:grpSpPr>
              <p:pic>
                <p:nvPicPr>
                  <p:cNvPr id="18" name="Picture 1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45103" y="4828737"/>
                    <a:ext cx="1674428" cy="11515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7" name="Rectangular Callout 36"/>
                  <p:cNvSpPr/>
                  <p:nvPr/>
                </p:nvSpPr>
                <p:spPr>
                  <a:xfrm>
                    <a:off x="6635929" y="5238546"/>
                    <a:ext cx="1520201" cy="521793"/>
                  </a:xfrm>
                  <a:prstGeom prst="wedgeRectCallout">
                    <a:avLst>
                      <a:gd name="adj1" fmla="val -19705"/>
                      <a:gd name="adj2" fmla="val 44021"/>
                    </a:avLst>
                  </a:prstGeom>
                  <a:solidFill>
                    <a:schemeClr val="bg1">
                      <a:alpha val="5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Arial" charset="0"/>
                        <a:ea typeface="Arial" charset="0"/>
                        <a:cs typeface="Arial" charset="0"/>
                      </a:rPr>
                      <a:t>WKKF</a:t>
                    </a:r>
                    <a:endParaRPr lang="en-US" sz="2800" b="1" dirty="0">
                      <a:solidFill>
                        <a:srgbClr val="000000"/>
                      </a:solidFill>
                      <a:latin typeface="Arial" charset="0"/>
                      <a:ea typeface="Arial" charset="0"/>
                      <a:cs typeface="Arial" charset="0"/>
                    </a:endParaRPr>
                  </a:p>
                </p:txBody>
              </p:sp>
            </p:grpSp>
            <p:grpSp>
              <p:nvGrpSpPr>
                <p:cNvPr id="15" name="Group 14"/>
                <p:cNvGrpSpPr/>
                <p:nvPr/>
              </p:nvGrpSpPr>
              <p:grpSpPr>
                <a:xfrm>
                  <a:off x="977524" y="4975269"/>
                  <a:ext cx="1487041" cy="1176036"/>
                  <a:chOff x="977524" y="4804298"/>
                  <a:chExt cx="1487041" cy="1176036"/>
                </a:xfrm>
              </p:grpSpPr>
              <p:pic>
                <p:nvPicPr>
                  <p:cNvPr id="17" name="Picture 1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7524" y="4804298"/>
                    <a:ext cx="1487041" cy="11760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9" name="Rectangular Callout 38"/>
                  <p:cNvSpPr/>
                  <p:nvPr/>
                </p:nvSpPr>
                <p:spPr>
                  <a:xfrm>
                    <a:off x="1032052" y="5172491"/>
                    <a:ext cx="1377292" cy="469767"/>
                  </a:xfrm>
                  <a:prstGeom prst="wedgeRectCallout">
                    <a:avLst>
                      <a:gd name="adj1" fmla="val -19705"/>
                      <a:gd name="adj2" fmla="val 44021"/>
                    </a:avLst>
                  </a:prstGeom>
                  <a:solidFill>
                    <a:schemeClr val="bg1">
                      <a:alpha val="5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Arial" charset="0"/>
                        <a:ea typeface="Arial" charset="0"/>
                        <a:cs typeface="Arial" charset="0"/>
                      </a:rPr>
                      <a:t>KP</a:t>
                    </a:r>
                    <a:endParaRPr lang="en-US" sz="2800" b="1" dirty="0">
                      <a:solidFill>
                        <a:srgbClr val="000000"/>
                      </a:solidFill>
                      <a:latin typeface="Arial" charset="0"/>
                      <a:ea typeface="Arial" charset="0"/>
                      <a:cs typeface="Arial" charset="0"/>
                    </a:endParaRPr>
                  </a:p>
                </p:txBody>
              </p:sp>
            </p:grpSp>
            <p:grpSp>
              <p:nvGrpSpPr>
                <p:cNvPr id="13" name="Group 12"/>
                <p:cNvGrpSpPr/>
                <p:nvPr/>
              </p:nvGrpSpPr>
              <p:grpSpPr>
                <a:xfrm>
                  <a:off x="202225" y="2794029"/>
                  <a:ext cx="1630879" cy="1131083"/>
                  <a:chOff x="202225" y="2794029"/>
                  <a:chExt cx="1630879" cy="1131083"/>
                </a:xfrm>
              </p:grpSpPr>
              <p:pic>
                <p:nvPicPr>
                  <p:cNvPr id="21" name="Picture 20"/>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02225" y="2794029"/>
                    <a:ext cx="1630879" cy="11310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0" name="Rectangular Callout 39"/>
                  <p:cNvSpPr/>
                  <p:nvPr/>
                </p:nvSpPr>
                <p:spPr>
                  <a:xfrm>
                    <a:off x="202225" y="3013828"/>
                    <a:ext cx="1630879" cy="661682"/>
                  </a:xfrm>
                  <a:prstGeom prst="wedgeRectCallout">
                    <a:avLst>
                      <a:gd name="adj1" fmla="val -19705"/>
                      <a:gd name="adj2" fmla="val 44021"/>
                    </a:avLst>
                  </a:prstGeom>
                  <a:solidFill>
                    <a:schemeClr val="bg1">
                      <a:alpha val="5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Arial" charset="0"/>
                        <a:ea typeface="Arial" charset="0"/>
                        <a:cs typeface="Arial" charset="0"/>
                      </a:rPr>
                      <a:t>PHI</a:t>
                    </a:r>
                    <a:endParaRPr lang="en-US" sz="2800" b="1" dirty="0">
                      <a:solidFill>
                        <a:srgbClr val="000000"/>
                      </a:solidFill>
                      <a:latin typeface="Arial" charset="0"/>
                      <a:ea typeface="Arial" charset="0"/>
                      <a:cs typeface="Arial" charset="0"/>
                    </a:endParaRPr>
                  </a:p>
                </p:txBody>
              </p:sp>
            </p:grpSp>
          </p:grpSp>
          <p:sp>
            <p:nvSpPr>
              <p:cNvPr id="38" name="Rectangular Callout 37"/>
              <p:cNvSpPr/>
              <p:nvPr/>
            </p:nvSpPr>
            <p:spPr>
              <a:xfrm>
                <a:off x="3621502" y="392242"/>
                <a:ext cx="1788697" cy="1222430"/>
              </a:xfrm>
              <a:prstGeom prst="wedgeRectCallout">
                <a:avLst>
                  <a:gd name="adj1" fmla="val -19705"/>
                  <a:gd name="adj2" fmla="val 44021"/>
                </a:avLst>
              </a:prstGeom>
              <a:solidFill>
                <a:schemeClr val="bg1">
                  <a:alpha val="5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2800" b="1" dirty="0" smtClean="0">
                    <a:solidFill>
                      <a:srgbClr val="000000"/>
                    </a:solidFill>
                    <a:latin typeface="Arial" charset="0"/>
                    <a:ea typeface="Arial" charset="0"/>
                    <a:cs typeface="Arial" charset="0"/>
                  </a:rPr>
                  <a:t>Standard</a:t>
                </a:r>
              </a:p>
              <a:p>
                <a:pPr algn="ctr">
                  <a:lnSpc>
                    <a:spcPct val="90000"/>
                  </a:lnSpc>
                </a:pPr>
                <a:r>
                  <a:rPr lang="en-US" sz="2800" b="1" dirty="0" smtClean="0">
                    <a:solidFill>
                      <a:srgbClr val="000000"/>
                    </a:solidFill>
                    <a:latin typeface="Arial" charset="0"/>
                    <a:ea typeface="Arial" charset="0"/>
                    <a:cs typeface="Arial" charset="0"/>
                  </a:rPr>
                  <a:t>“Hub”</a:t>
                </a:r>
                <a:endParaRPr lang="en-US" sz="2800" b="1" dirty="0">
                  <a:solidFill>
                    <a:srgbClr val="000000"/>
                  </a:solidFill>
                  <a:latin typeface="Arial" charset="0"/>
                  <a:ea typeface="Arial" charset="0"/>
                  <a:cs typeface="Arial" charset="0"/>
                </a:endParaRPr>
              </a:p>
            </p:txBody>
          </p:sp>
        </p:grpSp>
      </p:grpSp>
    </p:spTree>
    <p:extLst>
      <p:ext uri="{BB962C8B-B14F-4D97-AF65-F5344CB8AC3E}">
        <p14:creationId xmlns:p14="http://schemas.microsoft.com/office/powerpoint/2010/main" val="1746076115"/>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fade">
                                      <p:cBhvr>
                                        <p:cTn id="21" dur="500"/>
                                        <p:tgtEl>
                                          <p:spTgt spid="6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p:cNvGrpSpPr/>
          <p:nvPr/>
        </p:nvGrpSpPr>
        <p:grpSpPr>
          <a:xfrm>
            <a:off x="58544" y="965975"/>
            <a:ext cx="9062777" cy="4973143"/>
            <a:chOff x="78059" y="144966"/>
            <a:chExt cx="12083702" cy="6630859"/>
          </a:xfrm>
        </p:grpSpPr>
        <p:grpSp>
          <p:nvGrpSpPr>
            <p:cNvPr id="82" name="Group 81"/>
            <p:cNvGrpSpPr/>
            <p:nvPr/>
          </p:nvGrpSpPr>
          <p:grpSpPr>
            <a:xfrm>
              <a:off x="78059" y="144966"/>
              <a:ext cx="11998712" cy="6630859"/>
              <a:chOff x="78059" y="144966"/>
              <a:chExt cx="11998712" cy="6630859"/>
            </a:xfrm>
          </p:grpSpPr>
          <p:sp>
            <p:nvSpPr>
              <p:cNvPr id="65" name="Rectangle 64"/>
              <p:cNvSpPr/>
              <p:nvPr/>
            </p:nvSpPr>
            <p:spPr>
              <a:xfrm>
                <a:off x="78059" y="144966"/>
                <a:ext cx="11998712" cy="6623823"/>
              </a:xfrm>
              <a:prstGeom prst="rect">
                <a:avLst/>
              </a:prstGeom>
              <a:solidFill>
                <a:schemeClr val="accent4">
                  <a:lumMod val="20000"/>
                  <a:lumOff val="8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sp>
            <p:nvSpPr>
              <p:cNvPr id="77" name="TextBox 76"/>
              <p:cNvSpPr txBox="1"/>
              <p:nvPr/>
            </p:nvSpPr>
            <p:spPr>
              <a:xfrm>
                <a:off x="78059" y="6344938"/>
                <a:ext cx="11998712" cy="430887"/>
              </a:xfrm>
              <a:prstGeom prst="rect">
                <a:avLst/>
              </a:prstGeom>
              <a:noFill/>
            </p:spPr>
            <p:txBody>
              <a:bodyPr wrap="square" rtlCol="0">
                <a:spAutoFit/>
              </a:bodyPr>
              <a:lstStyle/>
              <a:p>
                <a:pPr algn="ctr"/>
                <a:r>
                  <a:rPr lang="en-US" sz="1500" kern="1200" dirty="0">
                    <a:solidFill>
                      <a:prstClr val="black"/>
                    </a:solidFill>
                    <a:latin typeface="Calibri" panose="020F0502020204030204"/>
                    <a:ea typeface=""/>
                    <a:cs typeface=""/>
                  </a:rPr>
                  <a:t>The Commons and all custom platforms are currently housed on University of Missouri Servers</a:t>
                </a:r>
              </a:p>
            </p:txBody>
          </p:sp>
        </p:grpSp>
        <p:sp>
          <p:nvSpPr>
            <p:cNvPr id="84" name="TextBox 83"/>
            <p:cNvSpPr txBox="1"/>
            <p:nvPr/>
          </p:nvSpPr>
          <p:spPr>
            <a:xfrm>
              <a:off x="9511098" y="460695"/>
              <a:ext cx="2650663" cy="861775"/>
            </a:xfrm>
            <a:prstGeom prst="rect">
              <a:avLst/>
            </a:prstGeom>
            <a:noFill/>
          </p:spPr>
          <p:txBody>
            <a:bodyPr wrap="square" rtlCol="0">
              <a:spAutoFit/>
            </a:bodyPr>
            <a:lstStyle/>
            <a:p>
              <a:pPr algn="ctr"/>
              <a:r>
                <a:rPr lang="en-US" sz="1800" kern="1200">
                  <a:solidFill>
                    <a:prstClr val="black"/>
                  </a:solidFill>
                  <a:latin typeface="Calibri" panose="020F0502020204030204"/>
                  <a:ea typeface=""/>
                  <a:cs typeface=""/>
                </a:rPr>
                <a:t>University </a:t>
              </a:r>
              <a:r>
                <a:rPr lang="en-US" sz="1800" kern="1200" dirty="0">
                  <a:solidFill>
                    <a:prstClr val="black"/>
                  </a:solidFill>
                  <a:latin typeface="Calibri" panose="020F0502020204030204"/>
                  <a:ea typeface=""/>
                  <a:cs typeface=""/>
                </a:rPr>
                <a:t>of Missouri Servers</a:t>
              </a:r>
            </a:p>
          </p:txBody>
        </p:sp>
      </p:grpSp>
      <p:sp>
        <p:nvSpPr>
          <p:cNvPr id="5" name="Rectangle 4"/>
          <p:cNvSpPr/>
          <p:nvPr/>
        </p:nvSpPr>
        <p:spPr>
          <a:xfrm>
            <a:off x="535260" y="5130960"/>
            <a:ext cx="8087422" cy="510167"/>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sp>
        <p:nvSpPr>
          <p:cNvPr id="8" name="TextBox 7"/>
          <p:cNvSpPr txBox="1"/>
          <p:nvPr/>
        </p:nvSpPr>
        <p:spPr>
          <a:xfrm>
            <a:off x="535260" y="5097506"/>
            <a:ext cx="8087422" cy="553998"/>
          </a:xfrm>
          <a:prstGeom prst="rect">
            <a:avLst/>
          </a:prstGeom>
          <a:noFill/>
        </p:spPr>
        <p:txBody>
          <a:bodyPr wrap="square" rtlCol="0">
            <a:spAutoFit/>
          </a:bodyPr>
          <a:lstStyle/>
          <a:p>
            <a:pPr algn="ctr"/>
            <a:r>
              <a:rPr lang="en-US" sz="3000" kern="1200" dirty="0">
                <a:solidFill>
                  <a:prstClr val="black"/>
                </a:solidFill>
                <a:latin typeface="Calibri" panose="020F0502020204030204"/>
                <a:ea typeface=""/>
                <a:cs typeface=""/>
              </a:rPr>
              <a:t>CARES </a:t>
            </a:r>
            <a:r>
              <a:rPr lang="en-US" sz="3000" kern="1200">
                <a:solidFill>
                  <a:prstClr val="black"/>
                </a:solidFill>
                <a:latin typeface="Calibri" panose="020F0502020204030204"/>
                <a:ea typeface=""/>
                <a:cs typeface=""/>
              </a:rPr>
              <a:t>Data Engine</a:t>
            </a:r>
            <a:endParaRPr lang="en-US" sz="3000" kern="1200" dirty="0">
              <a:solidFill>
                <a:prstClr val="black"/>
              </a:solidFill>
              <a:latin typeface="Calibri" panose="020F0502020204030204"/>
              <a:ea typeface=""/>
              <a:cs typeface=""/>
            </a:endParaRPr>
          </a:p>
        </p:txBody>
      </p:sp>
      <p:grpSp>
        <p:nvGrpSpPr>
          <p:cNvPr id="83" name="Group 82"/>
          <p:cNvGrpSpPr/>
          <p:nvPr/>
        </p:nvGrpSpPr>
        <p:grpSpPr>
          <a:xfrm>
            <a:off x="7086077" y="2148002"/>
            <a:ext cx="2082491" cy="2982958"/>
            <a:chOff x="9448103" y="1721002"/>
            <a:chExt cx="2776654" cy="3977277"/>
          </a:xfrm>
        </p:grpSpPr>
        <p:sp>
          <p:nvSpPr>
            <p:cNvPr id="35" name="Oval 34"/>
            <p:cNvSpPr/>
            <p:nvPr/>
          </p:nvSpPr>
          <p:spPr>
            <a:xfrm>
              <a:off x="9778227" y="1721002"/>
              <a:ext cx="2161009" cy="188455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sp>
          <p:nvSpPr>
            <p:cNvPr id="36" name="TextBox 35"/>
            <p:cNvSpPr txBox="1"/>
            <p:nvPr/>
          </p:nvSpPr>
          <p:spPr>
            <a:xfrm>
              <a:off x="9448103" y="2063114"/>
              <a:ext cx="2776654" cy="1231107"/>
            </a:xfrm>
            <a:prstGeom prst="rect">
              <a:avLst/>
            </a:prstGeom>
            <a:noFill/>
          </p:spPr>
          <p:txBody>
            <a:bodyPr wrap="square" rtlCol="0">
              <a:spAutoFit/>
            </a:bodyPr>
            <a:lstStyle/>
            <a:p>
              <a:pPr algn="ctr"/>
              <a:r>
                <a:rPr lang="en-US" sz="2700" kern="1200" dirty="0">
                  <a:solidFill>
                    <a:prstClr val="black"/>
                  </a:solidFill>
                  <a:latin typeface="Calibri" panose="020F0502020204030204"/>
                  <a:ea typeface=""/>
                  <a:cs typeface=""/>
                </a:rPr>
                <a:t>Custom </a:t>
              </a:r>
            </a:p>
            <a:p>
              <a:pPr algn="ctr"/>
              <a:r>
                <a:rPr lang="en-US" sz="2700" kern="1200" dirty="0">
                  <a:solidFill>
                    <a:prstClr val="black"/>
                  </a:solidFill>
                  <a:latin typeface="Calibri" panose="020F0502020204030204"/>
                  <a:ea typeface=""/>
                  <a:cs typeface=""/>
                </a:rPr>
                <a:t>Platforms</a:t>
              </a:r>
            </a:p>
          </p:txBody>
        </p:sp>
        <p:cxnSp>
          <p:nvCxnSpPr>
            <p:cNvPr id="37" name="Straight Arrow Connector 36"/>
            <p:cNvCxnSpPr/>
            <p:nvPr/>
          </p:nvCxnSpPr>
          <p:spPr>
            <a:xfrm flipV="1">
              <a:off x="10827834" y="3605561"/>
              <a:ext cx="32517" cy="2092718"/>
            </a:xfrm>
            <a:prstGeom prst="straightConnector1">
              <a:avLst/>
            </a:prstGeom>
            <a:ln w="889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234173" y="1041245"/>
            <a:ext cx="6870892" cy="4089714"/>
            <a:chOff x="312230" y="245327"/>
            <a:chExt cx="9161189" cy="5452952"/>
          </a:xfrm>
        </p:grpSpPr>
        <p:grpSp>
          <p:nvGrpSpPr>
            <p:cNvPr id="81" name="Group 80"/>
            <p:cNvGrpSpPr/>
            <p:nvPr/>
          </p:nvGrpSpPr>
          <p:grpSpPr>
            <a:xfrm>
              <a:off x="312230" y="245327"/>
              <a:ext cx="9161189" cy="5452952"/>
              <a:chOff x="312230" y="245327"/>
              <a:chExt cx="9161189" cy="5452952"/>
            </a:xfrm>
          </p:grpSpPr>
          <p:sp>
            <p:nvSpPr>
              <p:cNvPr id="46" name="Rounded Rectangle 45"/>
              <p:cNvSpPr/>
              <p:nvPr/>
            </p:nvSpPr>
            <p:spPr>
              <a:xfrm>
                <a:off x="312230" y="245327"/>
                <a:ext cx="9161189" cy="4471639"/>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sp>
            <p:nvSpPr>
              <p:cNvPr id="11" name="Oval 10"/>
              <p:cNvSpPr/>
              <p:nvPr/>
            </p:nvSpPr>
            <p:spPr>
              <a:xfrm>
                <a:off x="3456875" y="702527"/>
                <a:ext cx="2776654" cy="2776654"/>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sp>
            <p:nvSpPr>
              <p:cNvPr id="12" name="TextBox 11"/>
              <p:cNvSpPr txBox="1"/>
              <p:nvPr/>
            </p:nvSpPr>
            <p:spPr>
              <a:xfrm>
                <a:off x="3456877" y="1429134"/>
                <a:ext cx="2776655" cy="1231107"/>
              </a:xfrm>
              <a:prstGeom prst="rect">
                <a:avLst/>
              </a:prstGeom>
              <a:noFill/>
            </p:spPr>
            <p:txBody>
              <a:bodyPr wrap="square" rtlCol="0">
                <a:spAutoFit/>
              </a:bodyPr>
              <a:lstStyle/>
              <a:p>
                <a:pPr algn="ctr"/>
                <a:r>
                  <a:rPr lang="en-US" sz="2700" kern="1200" dirty="0">
                    <a:solidFill>
                      <a:prstClr val="black"/>
                    </a:solidFill>
                    <a:latin typeface="Calibri" panose="020F0502020204030204"/>
                    <a:ea typeface=""/>
                    <a:cs typeface=""/>
                  </a:rPr>
                  <a:t>Community</a:t>
                </a:r>
              </a:p>
              <a:p>
                <a:pPr algn="ctr"/>
                <a:r>
                  <a:rPr lang="en-US" sz="2700" kern="1200" dirty="0">
                    <a:solidFill>
                      <a:prstClr val="black"/>
                    </a:solidFill>
                    <a:latin typeface="Calibri" panose="020F0502020204030204"/>
                    <a:ea typeface=""/>
                    <a:cs typeface=""/>
                  </a:rPr>
                  <a:t>Commons</a:t>
                </a:r>
              </a:p>
            </p:txBody>
          </p:sp>
          <p:sp>
            <p:nvSpPr>
              <p:cNvPr id="13" name="Oval 12"/>
              <p:cNvSpPr/>
              <p:nvPr/>
            </p:nvSpPr>
            <p:spPr>
              <a:xfrm>
                <a:off x="6660991" y="442332"/>
                <a:ext cx="1464527" cy="1464527"/>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sp>
            <p:nvSpPr>
              <p:cNvPr id="14" name="TextBox 13"/>
              <p:cNvSpPr txBox="1"/>
              <p:nvPr/>
            </p:nvSpPr>
            <p:spPr>
              <a:xfrm>
                <a:off x="6713028" y="759096"/>
                <a:ext cx="1360451" cy="861775"/>
              </a:xfrm>
              <a:prstGeom prst="rect">
                <a:avLst/>
              </a:prstGeom>
              <a:noFill/>
            </p:spPr>
            <p:txBody>
              <a:bodyPr wrap="square" rtlCol="0">
                <a:spAutoFit/>
              </a:bodyPr>
              <a:lstStyle/>
              <a:p>
                <a:pPr algn="ctr"/>
                <a:r>
                  <a:rPr lang="en-US" sz="1800" kern="1200" dirty="0">
                    <a:solidFill>
                      <a:prstClr val="black"/>
                    </a:solidFill>
                    <a:latin typeface="Calibri" panose="020F0502020204030204"/>
                    <a:ea typeface=""/>
                    <a:cs typeface=""/>
                  </a:rPr>
                  <a:t>KP CHNA</a:t>
                </a:r>
              </a:p>
              <a:p>
                <a:pPr algn="ctr"/>
                <a:r>
                  <a:rPr lang="en-US" sz="1800" kern="1200" dirty="0">
                    <a:solidFill>
                      <a:prstClr val="black"/>
                    </a:solidFill>
                    <a:latin typeface="Calibri" panose="020F0502020204030204"/>
                    <a:ea typeface=""/>
                    <a:cs typeface=""/>
                  </a:rPr>
                  <a:t>Hub</a:t>
                </a:r>
              </a:p>
            </p:txBody>
          </p:sp>
          <p:sp>
            <p:nvSpPr>
              <p:cNvPr id="17" name="Oval 16"/>
              <p:cNvSpPr/>
              <p:nvPr/>
            </p:nvSpPr>
            <p:spPr>
              <a:xfrm>
                <a:off x="416311" y="2873297"/>
                <a:ext cx="1464527" cy="1464527"/>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sp>
            <p:nvSpPr>
              <p:cNvPr id="18" name="Oval 17"/>
              <p:cNvSpPr/>
              <p:nvPr/>
            </p:nvSpPr>
            <p:spPr>
              <a:xfrm>
                <a:off x="1564886" y="442330"/>
                <a:ext cx="1464527" cy="1464527"/>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sp>
            <p:nvSpPr>
              <p:cNvPr id="15" name="TextBox 14"/>
              <p:cNvSpPr txBox="1"/>
              <p:nvPr/>
            </p:nvSpPr>
            <p:spPr>
              <a:xfrm>
                <a:off x="1663389" y="759096"/>
                <a:ext cx="1267520" cy="861775"/>
              </a:xfrm>
              <a:prstGeom prst="rect">
                <a:avLst/>
              </a:prstGeom>
              <a:noFill/>
            </p:spPr>
            <p:txBody>
              <a:bodyPr wrap="square" rtlCol="0">
                <a:spAutoFit/>
              </a:bodyPr>
              <a:lstStyle/>
              <a:p>
                <a:pPr algn="ctr"/>
                <a:r>
                  <a:rPr lang="en-US" sz="1800" kern="1200" dirty="0">
                    <a:solidFill>
                      <a:prstClr val="black"/>
                    </a:solidFill>
                    <a:latin typeface="Calibri" panose="020F0502020204030204"/>
                    <a:ea typeface=""/>
                    <a:cs typeface=""/>
                  </a:rPr>
                  <a:t>AHA</a:t>
                </a:r>
              </a:p>
              <a:p>
                <a:pPr algn="ctr"/>
                <a:r>
                  <a:rPr lang="en-US" sz="1800" kern="1200" dirty="0">
                    <a:solidFill>
                      <a:prstClr val="black"/>
                    </a:solidFill>
                    <a:latin typeface="Calibri" panose="020F0502020204030204"/>
                    <a:ea typeface=""/>
                    <a:cs typeface=""/>
                  </a:rPr>
                  <a:t>Hub</a:t>
                </a:r>
              </a:p>
            </p:txBody>
          </p:sp>
          <p:sp>
            <p:nvSpPr>
              <p:cNvPr id="16" name="TextBox 15"/>
              <p:cNvSpPr txBox="1"/>
              <p:nvPr/>
            </p:nvSpPr>
            <p:spPr>
              <a:xfrm>
                <a:off x="514815" y="3190062"/>
                <a:ext cx="1267520" cy="861775"/>
              </a:xfrm>
              <a:prstGeom prst="rect">
                <a:avLst/>
              </a:prstGeom>
              <a:noFill/>
            </p:spPr>
            <p:txBody>
              <a:bodyPr wrap="square" rtlCol="0">
                <a:spAutoFit/>
              </a:bodyPr>
              <a:lstStyle/>
              <a:p>
                <a:pPr algn="ctr"/>
                <a:r>
                  <a:rPr lang="en-US" sz="1800" kern="1200" dirty="0">
                    <a:solidFill>
                      <a:prstClr val="black"/>
                    </a:solidFill>
                    <a:latin typeface="Calibri" panose="020F0502020204030204"/>
                    <a:ea typeface=""/>
                    <a:cs typeface=""/>
                  </a:rPr>
                  <a:t>RWJF</a:t>
                </a:r>
              </a:p>
              <a:p>
                <a:pPr algn="ctr"/>
                <a:r>
                  <a:rPr lang="en-US" sz="1800" kern="1200" dirty="0">
                    <a:solidFill>
                      <a:prstClr val="black"/>
                    </a:solidFill>
                    <a:latin typeface="Calibri" panose="020F0502020204030204"/>
                    <a:ea typeface=""/>
                    <a:cs typeface=""/>
                  </a:rPr>
                  <a:t>Hub</a:t>
                </a:r>
              </a:p>
            </p:txBody>
          </p:sp>
          <p:sp>
            <p:nvSpPr>
              <p:cNvPr id="19" name="Oval 18"/>
              <p:cNvSpPr/>
              <p:nvPr/>
            </p:nvSpPr>
            <p:spPr>
              <a:xfrm>
                <a:off x="7809566" y="2906750"/>
                <a:ext cx="1464527" cy="1464527"/>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sp>
            <p:nvSpPr>
              <p:cNvPr id="20" name="TextBox 19"/>
              <p:cNvSpPr txBox="1"/>
              <p:nvPr/>
            </p:nvSpPr>
            <p:spPr>
              <a:xfrm>
                <a:off x="7908070" y="3223514"/>
                <a:ext cx="1267520" cy="861775"/>
              </a:xfrm>
              <a:prstGeom prst="rect">
                <a:avLst/>
              </a:prstGeom>
              <a:noFill/>
            </p:spPr>
            <p:txBody>
              <a:bodyPr wrap="square" rtlCol="0">
                <a:spAutoFit/>
              </a:bodyPr>
              <a:lstStyle/>
              <a:p>
                <a:pPr algn="ctr"/>
                <a:r>
                  <a:rPr lang="en-US" sz="1800" kern="1200" dirty="0">
                    <a:solidFill>
                      <a:prstClr val="black"/>
                    </a:solidFill>
                    <a:latin typeface="Calibri" panose="020F0502020204030204"/>
                    <a:ea typeface=""/>
                    <a:cs typeface=""/>
                  </a:rPr>
                  <a:t>COFPN</a:t>
                </a:r>
              </a:p>
              <a:p>
                <a:pPr algn="ctr"/>
                <a:r>
                  <a:rPr lang="en-US" sz="1800" kern="1200" dirty="0">
                    <a:solidFill>
                      <a:prstClr val="black"/>
                    </a:solidFill>
                    <a:latin typeface="Calibri" panose="020F0502020204030204"/>
                    <a:ea typeface=""/>
                    <a:cs typeface=""/>
                  </a:rPr>
                  <a:t>Hub</a:t>
                </a:r>
              </a:p>
            </p:txBody>
          </p:sp>
          <p:cxnSp>
            <p:nvCxnSpPr>
              <p:cNvPr id="23" name="Straight Arrow Connector 22"/>
              <p:cNvCxnSpPr>
                <a:endCxn id="11" idx="4"/>
              </p:cNvCxnSpPr>
              <p:nvPr/>
            </p:nvCxnSpPr>
            <p:spPr>
              <a:xfrm flipV="1">
                <a:off x="4839629" y="3479181"/>
                <a:ext cx="5573" cy="2219098"/>
              </a:xfrm>
              <a:prstGeom prst="straightConnector1">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286000" y="1900394"/>
                <a:ext cx="13009" cy="3797885"/>
              </a:xfrm>
              <a:prstGeom prst="straightConnector1">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1148575" y="4329352"/>
                <a:ext cx="1" cy="1368927"/>
              </a:xfrm>
              <a:prstGeom prst="straightConnector1">
                <a:avLst/>
              </a:prstGeom>
              <a:ln w="889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393259" y="1913482"/>
                <a:ext cx="14867" cy="3784797"/>
              </a:xfrm>
              <a:prstGeom prst="straightConnector1">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8563206" y="4371278"/>
                <a:ext cx="931" cy="1327001"/>
              </a:xfrm>
              <a:prstGeom prst="straightConnector1">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6123892" y="1295320"/>
                <a:ext cx="593995" cy="247916"/>
              </a:xfrm>
              <a:prstGeom prst="straightConnector1">
                <a:avLst/>
              </a:prstGeom>
              <a:ln w="50800">
                <a:solidFill>
                  <a:schemeClr val="accent4">
                    <a:lumMod val="75000"/>
                  </a:schemeClr>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11" idx="5"/>
              </p:cNvCxnSpPr>
              <p:nvPr/>
            </p:nvCxnSpPr>
            <p:spPr>
              <a:xfrm flipH="1" flipV="1">
                <a:off x="5826897" y="3072549"/>
                <a:ext cx="2081173" cy="272818"/>
              </a:xfrm>
              <a:prstGeom prst="straightConnector1">
                <a:avLst/>
              </a:prstGeom>
              <a:ln w="50800">
                <a:solidFill>
                  <a:schemeClr val="accent4">
                    <a:lumMod val="75000"/>
                  </a:schemeClr>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1" idx="3"/>
                <a:endCxn id="17" idx="6"/>
              </p:cNvCxnSpPr>
              <p:nvPr/>
            </p:nvCxnSpPr>
            <p:spPr>
              <a:xfrm flipH="1">
                <a:off x="1880838" y="3072549"/>
                <a:ext cx="1982669" cy="533012"/>
              </a:xfrm>
              <a:prstGeom prst="straightConnector1">
                <a:avLst/>
              </a:prstGeom>
              <a:ln w="50800">
                <a:solidFill>
                  <a:schemeClr val="accent4">
                    <a:lumMod val="75000"/>
                  </a:schemeClr>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3024750" y="1291692"/>
                <a:ext cx="575022" cy="181338"/>
              </a:xfrm>
              <a:prstGeom prst="straightConnector1">
                <a:avLst/>
              </a:prstGeom>
              <a:ln w="50800">
                <a:solidFill>
                  <a:schemeClr val="accent4">
                    <a:lumMod val="75000"/>
                  </a:schemeClr>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85" name="Rectangle 84"/>
            <p:cNvSpPr/>
            <p:nvPr/>
          </p:nvSpPr>
          <p:spPr>
            <a:xfrm>
              <a:off x="2580835" y="3981115"/>
              <a:ext cx="4519047" cy="677108"/>
            </a:xfrm>
            <a:prstGeom prst="rect">
              <a:avLst/>
            </a:prstGeom>
            <a:solidFill>
              <a:srgbClr val="F3F3F3"/>
            </a:solidFill>
          </p:spPr>
          <p:txBody>
            <a:bodyPr wrap="square">
              <a:spAutoFit/>
            </a:bodyPr>
            <a:lstStyle/>
            <a:p>
              <a:pPr algn="ctr"/>
              <a:r>
                <a:rPr lang="en-US" sz="1350" kern="1200" dirty="0">
                  <a:solidFill>
                    <a:prstClr val="black"/>
                  </a:solidFill>
                  <a:latin typeface="Calibri" panose="020F0502020204030204"/>
                  <a:ea typeface=""/>
                  <a:cs typeface=""/>
                </a:rPr>
                <a:t>Mapping, Reporting, Curation, Networking, Social Media, User Experience (UX)</a:t>
              </a:r>
            </a:p>
          </p:txBody>
        </p:sp>
      </p:grpSp>
      <p:sp>
        <p:nvSpPr>
          <p:cNvPr id="39" name="TextBox 38"/>
          <p:cNvSpPr txBox="1"/>
          <p:nvPr/>
        </p:nvSpPr>
        <p:spPr>
          <a:xfrm>
            <a:off x="-57478" y="100713"/>
            <a:ext cx="9144000" cy="646331"/>
          </a:xfrm>
          <a:prstGeom prst="rect">
            <a:avLst/>
          </a:prstGeom>
          <a:noFill/>
        </p:spPr>
        <p:txBody>
          <a:bodyPr wrap="square" rtlCol="0">
            <a:spAutoFit/>
          </a:bodyPr>
          <a:lstStyle/>
          <a:p>
            <a:pPr algn="ctr"/>
            <a:r>
              <a:rPr lang="en-US" sz="3500" kern="1200" dirty="0" smtClean="0">
                <a:solidFill>
                  <a:prstClr val="black"/>
                </a:solidFill>
                <a:latin typeface="Arial" charset="0"/>
                <a:ea typeface="Arial" charset="0"/>
                <a:cs typeface="Arial" charset="0"/>
              </a:rPr>
              <a:t>Current Data </a:t>
            </a:r>
            <a:r>
              <a:rPr lang="en-US" sz="3500" kern="1200" dirty="0">
                <a:solidFill>
                  <a:prstClr val="black"/>
                </a:solidFill>
                <a:latin typeface="Arial" charset="0"/>
                <a:ea typeface="Arial" charset="0"/>
                <a:cs typeface="Arial" charset="0"/>
              </a:rPr>
              <a:t>and </a:t>
            </a:r>
            <a:r>
              <a:rPr lang="en-US" sz="3500" kern="1200" dirty="0" smtClean="0">
                <a:solidFill>
                  <a:prstClr val="black"/>
                </a:solidFill>
                <a:latin typeface="Arial" charset="0"/>
                <a:ea typeface="Arial" charset="0"/>
                <a:cs typeface="Arial" charset="0"/>
              </a:rPr>
              <a:t>Technology Infrastructure</a:t>
            </a:r>
            <a:endParaRPr lang="en-US" sz="3500" kern="1200"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31248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7289413" y="949247"/>
            <a:ext cx="1757012" cy="498459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sp>
        <p:nvSpPr>
          <p:cNvPr id="65" name="Rectangle 64"/>
          <p:cNvSpPr/>
          <p:nvPr/>
        </p:nvSpPr>
        <p:spPr>
          <a:xfrm>
            <a:off x="4675147" y="4544413"/>
            <a:ext cx="4323008" cy="13894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sp>
        <p:nvSpPr>
          <p:cNvPr id="46" name="Rounded Rectangle 45"/>
          <p:cNvSpPr/>
          <p:nvPr/>
        </p:nvSpPr>
        <p:spPr>
          <a:xfrm>
            <a:off x="2367549" y="1007792"/>
            <a:ext cx="2497690" cy="338718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sp>
        <p:nvSpPr>
          <p:cNvPr id="5" name="Rectangle 4"/>
          <p:cNvSpPr/>
          <p:nvPr/>
        </p:nvSpPr>
        <p:spPr>
          <a:xfrm>
            <a:off x="4792133" y="5130960"/>
            <a:ext cx="3830548" cy="510167"/>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sp>
        <p:nvSpPr>
          <p:cNvPr id="8" name="TextBox 7"/>
          <p:cNvSpPr txBox="1"/>
          <p:nvPr/>
        </p:nvSpPr>
        <p:spPr>
          <a:xfrm>
            <a:off x="4865239" y="5097506"/>
            <a:ext cx="3757442" cy="553998"/>
          </a:xfrm>
          <a:prstGeom prst="rect">
            <a:avLst/>
          </a:prstGeom>
          <a:noFill/>
        </p:spPr>
        <p:txBody>
          <a:bodyPr wrap="square" rtlCol="0">
            <a:spAutoFit/>
          </a:bodyPr>
          <a:lstStyle/>
          <a:p>
            <a:pPr algn="ctr"/>
            <a:r>
              <a:rPr lang="en-US" sz="3000" kern="1200" dirty="0">
                <a:solidFill>
                  <a:prstClr val="black"/>
                </a:solidFill>
                <a:latin typeface="Calibri" panose="020F0502020204030204"/>
                <a:ea typeface=""/>
                <a:cs typeface=""/>
              </a:rPr>
              <a:t>CARES Data Engine</a:t>
            </a:r>
          </a:p>
        </p:txBody>
      </p:sp>
      <p:sp>
        <p:nvSpPr>
          <p:cNvPr id="11" name="Oval 10"/>
          <p:cNvSpPr/>
          <p:nvPr/>
        </p:nvSpPr>
        <p:spPr>
          <a:xfrm>
            <a:off x="2592656" y="1384145"/>
            <a:ext cx="2082491" cy="208249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sp>
        <p:nvSpPr>
          <p:cNvPr id="12" name="TextBox 11"/>
          <p:cNvSpPr txBox="1"/>
          <p:nvPr/>
        </p:nvSpPr>
        <p:spPr>
          <a:xfrm>
            <a:off x="2592657" y="1929100"/>
            <a:ext cx="2082491" cy="923330"/>
          </a:xfrm>
          <a:prstGeom prst="rect">
            <a:avLst/>
          </a:prstGeom>
          <a:noFill/>
        </p:spPr>
        <p:txBody>
          <a:bodyPr wrap="square" rtlCol="0">
            <a:spAutoFit/>
          </a:bodyPr>
          <a:lstStyle/>
          <a:p>
            <a:pPr algn="ctr"/>
            <a:r>
              <a:rPr lang="en-US" sz="2700" kern="1200" dirty="0">
                <a:solidFill>
                  <a:prstClr val="black"/>
                </a:solidFill>
                <a:latin typeface="Calibri" panose="020F0502020204030204"/>
                <a:ea typeface=""/>
                <a:cs typeface=""/>
              </a:rPr>
              <a:t>Community</a:t>
            </a:r>
          </a:p>
          <a:p>
            <a:pPr algn="ctr"/>
            <a:r>
              <a:rPr lang="en-US" sz="2700" kern="1200" dirty="0">
                <a:solidFill>
                  <a:prstClr val="black"/>
                </a:solidFill>
                <a:latin typeface="Calibri" panose="020F0502020204030204"/>
                <a:ea typeface=""/>
                <a:cs typeface=""/>
              </a:rPr>
              <a:t>Commons</a:t>
            </a:r>
          </a:p>
        </p:txBody>
      </p:sp>
      <p:sp>
        <p:nvSpPr>
          <p:cNvPr id="35" name="Oval 34"/>
          <p:cNvSpPr/>
          <p:nvPr/>
        </p:nvSpPr>
        <p:spPr>
          <a:xfrm>
            <a:off x="7333671" y="2148002"/>
            <a:ext cx="1620757" cy="141341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sp>
        <p:nvSpPr>
          <p:cNvPr id="36" name="TextBox 35"/>
          <p:cNvSpPr txBox="1"/>
          <p:nvPr/>
        </p:nvSpPr>
        <p:spPr>
          <a:xfrm>
            <a:off x="7086077" y="2404585"/>
            <a:ext cx="2082491" cy="923330"/>
          </a:xfrm>
          <a:prstGeom prst="rect">
            <a:avLst/>
          </a:prstGeom>
          <a:noFill/>
        </p:spPr>
        <p:txBody>
          <a:bodyPr wrap="square" rtlCol="0">
            <a:spAutoFit/>
          </a:bodyPr>
          <a:lstStyle/>
          <a:p>
            <a:pPr algn="ctr"/>
            <a:r>
              <a:rPr lang="en-US" sz="2700" kern="1200" dirty="0">
                <a:solidFill>
                  <a:prstClr val="black"/>
                </a:solidFill>
                <a:latin typeface="Calibri" panose="020F0502020204030204"/>
                <a:ea typeface=""/>
                <a:cs typeface=""/>
              </a:rPr>
              <a:t>Custom </a:t>
            </a:r>
          </a:p>
          <a:p>
            <a:pPr algn="ctr"/>
            <a:r>
              <a:rPr lang="en-US" sz="2700" kern="1200" dirty="0">
                <a:solidFill>
                  <a:prstClr val="black"/>
                </a:solidFill>
                <a:latin typeface="Calibri" panose="020F0502020204030204"/>
                <a:ea typeface=""/>
                <a:cs typeface=""/>
              </a:rPr>
              <a:t>Platforms</a:t>
            </a:r>
          </a:p>
        </p:txBody>
      </p:sp>
      <p:cxnSp>
        <p:nvCxnSpPr>
          <p:cNvPr id="37" name="Straight Arrow Connector 36"/>
          <p:cNvCxnSpPr/>
          <p:nvPr/>
        </p:nvCxnSpPr>
        <p:spPr>
          <a:xfrm flipV="1">
            <a:off x="8137603" y="3561421"/>
            <a:ext cx="7661" cy="1176454"/>
          </a:xfrm>
          <a:prstGeom prst="straightConnector1">
            <a:avLst/>
          </a:prstGeom>
          <a:ln w="889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246682" y="1076152"/>
            <a:ext cx="1863654" cy="923330"/>
          </a:xfrm>
          <a:prstGeom prst="rect">
            <a:avLst/>
          </a:prstGeom>
          <a:noFill/>
        </p:spPr>
        <p:txBody>
          <a:bodyPr wrap="square" rtlCol="0">
            <a:spAutoFit/>
          </a:bodyPr>
          <a:lstStyle/>
          <a:p>
            <a:pPr algn="ctr"/>
            <a:r>
              <a:rPr lang="en-US" sz="1800" kern="1200" dirty="0">
                <a:solidFill>
                  <a:prstClr val="black"/>
                </a:solidFill>
                <a:latin typeface="Calibri" panose="020F0502020204030204"/>
                <a:ea typeface=""/>
                <a:cs typeface=""/>
              </a:rPr>
              <a:t>Technology Partner:</a:t>
            </a:r>
          </a:p>
          <a:p>
            <a:pPr algn="ctr"/>
            <a:r>
              <a:rPr lang="en-US" sz="1800" kern="1200" dirty="0">
                <a:solidFill>
                  <a:prstClr val="black"/>
                </a:solidFill>
                <a:latin typeface="Calibri" panose="020F0502020204030204"/>
                <a:ea typeface=""/>
                <a:cs typeface=""/>
              </a:rPr>
              <a:t>CARES</a:t>
            </a:r>
          </a:p>
        </p:txBody>
      </p:sp>
      <p:sp>
        <p:nvSpPr>
          <p:cNvPr id="38" name="TextBox 37"/>
          <p:cNvSpPr txBox="1"/>
          <p:nvPr/>
        </p:nvSpPr>
        <p:spPr>
          <a:xfrm>
            <a:off x="1799871" y="1023635"/>
            <a:ext cx="3626249" cy="369332"/>
          </a:xfrm>
          <a:prstGeom prst="rect">
            <a:avLst/>
          </a:prstGeom>
          <a:noFill/>
        </p:spPr>
        <p:txBody>
          <a:bodyPr wrap="square" rtlCol="0">
            <a:spAutoFit/>
          </a:bodyPr>
          <a:lstStyle/>
          <a:p>
            <a:pPr algn="ctr"/>
            <a:r>
              <a:rPr lang="en-US" sz="1800" b="1" kern="1200" dirty="0" smtClean="0">
                <a:solidFill>
                  <a:prstClr val="black"/>
                </a:solidFill>
                <a:latin typeface="Calibri" panose="020F0502020204030204"/>
                <a:ea typeface=""/>
                <a:cs typeface=""/>
              </a:rPr>
              <a:t>Cloud </a:t>
            </a:r>
            <a:r>
              <a:rPr lang="en-US" sz="1800" b="1" kern="1200" dirty="0">
                <a:solidFill>
                  <a:prstClr val="black"/>
                </a:solidFill>
                <a:latin typeface="Calibri" panose="020F0502020204030204"/>
                <a:ea typeface=""/>
                <a:cs typeface=""/>
              </a:rPr>
              <a:t>Hosting</a:t>
            </a:r>
          </a:p>
        </p:txBody>
      </p:sp>
      <p:grpSp>
        <p:nvGrpSpPr>
          <p:cNvPr id="3" name="Group 2"/>
          <p:cNvGrpSpPr/>
          <p:nvPr/>
        </p:nvGrpSpPr>
        <p:grpSpPr>
          <a:xfrm>
            <a:off x="4370173" y="1001256"/>
            <a:ext cx="2963498" cy="3745592"/>
            <a:chOff x="4370173" y="1001256"/>
            <a:chExt cx="2963498" cy="3745592"/>
          </a:xfrm>
        </p:grpSpPr>
        <p:sp>
          <p:nvSpPr>
            <p:cNvPr id="44" name="Rounded Rectangle 43"/>
            <p:cNvSpPr/>
            <p:nvPr/>
          </p:nvSpPr>
          <p:spPr>
            <a:xfrm>
              <a:off x="4946681" y="1001256"/>
              <a:ext cx="2212757" cy="338718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sp>
          <p:nvSpPr>
            <p:cNvPr id="13" name="Oval 12"/>
            <p:cNvSpPr/>
            <p:nvPr/>
          </p:nvSpPr>
          <p:spPr>
            <a:xfrm>
              <a:off x="4995747" y="1193967"/>
              <a:ext cx="1098395" cy="1098395"/>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sp>
          <p:nvSpPr>
            <p:cNvPr id="19" name="Oval 18"/>
            <p:cNvSpPr/>
            <p:nvPr/>
          </p:nvSpPr>
          <p:spPr>
            <a:xfrm>
              <a:off x="5857175" y="3037313"/>
              <a:ext cx="1098395" cy="109839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cxnSp>
          <p:nvCxnSpPr>
            <p:cNvPr id="26" name="Straight Arrow Connector 25"/>
            <p:cNvCxnSpPr/>
            <p:nvPr/>
          </p:nvCxnSpPr>
          <p:spPr>
            <a:xfrm flipV="1">
              <a:off x="5544945" y="2292363"/>
              <a:ext cx="11150" cy="2445512"/>
            </a:xfrm>
            <a:prstGeom prst="straightConnector1">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6422405" y="4135709"/>
              <a:ext cx="698" cy="611139"/>
            </a:xfrm>
            <a:prstGeom prst="straightConnector1">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4592920" y="1828740"/>
              <a:ext cx="445496" cy="185937"/>
            </a:xfrm>
            <a:prstGeom prst="straightConnector1">
              <a:avLst/>
            </a:prstGeom>
            <a:ln w="50800">
              <a:solidFill>
                <a:schemeClr val="accent4">
                  <a:lumMod val="7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11" idx="5"/>
            </p:cNvCxnSpPr>
            <p:nvPr/>
          </p:nvCxnSpPr>
          <p:spPr>
            <a:xfrm flipH="1" flipV="1">
              <a:off x="4370173" y="3161662"/>
              <a:ext cx="1560880" cy="204614"/>
            </a:xfrm>
            <a:prstGeom prst="straightConnector1">
              <a:avLst/>
            </a:prstGeom>
            <a:ln w="50800">
              <a:solidFill>
                <a:schemeClr val="accent4">
                  <a:lumMod val="7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068556" y="1431540"/>
              <a:ext cx="950640" cy="646331"/>
            </a:xfrm>
            <a:prstGeom prst="rect">
              <a:avLst/>
            </a:prstGeom>
            <a:noFill/>
          </p:spPr>
          <p:txBody>
            <a:bodyPr wrap="square" rtlCol="0">
              <a:spAutoFit/>
            </a:bodyPr>
            <a:lstStyle/>
            <a:p>
              <a:pPr algn="ctr"/>
              <a:r>
                <a:rPr lang="en-US" sz="1800" kern="1200" dirty="0">
                  <a:solidFill>
                    <a:prstClr val="black"/>
                  </a:solidFill>
                  <a:latin typeface="Calibri" panose="020F0502020204030204"/>
                  <a:ea typeface=""/>
                  <a:cs typeface=""/>
                </a:rPr>
                <a:t>Custom</a:t>
              </a:r>
            </a:p>
            <a:p>
              <a:pPr algn="ctr"/>
              <a:r>
                <a:rPr lang="en-US" sz="1800" kern="1200" dirty="0">
                  <a:solidFill>
                    <a:prstClr val="black"/>
                  </a:solidFill>
                  <a:latin typeface="Calibri" panose="020F0502020204030204"/>
                  <a:ea typeface=""/>
                  <a:cs typeface=""/>
                </a:rPr>
                <a:t>Report</a:t>
              </a:r>
            </a:p>
          </p:txBody>
        </p:sp>
        <p:sp>
          <p:nvSpPr>
            <p:cNvPr id="41" name="TextBox 40"/>
            <p:cNvSpPr txBox="1"/>
            <p:nvPr/>
          </p:nvSpPr>
          <p:spPr>
            <a:xfrm>
              <a:off x="5943947" y="3240201"/>
              <a:ext cx="950640" cy="646331"/>
            </a:xfrm>
            <a:prstGeom prst="rect">
              <a:avLst/>
            </a:prstGeom>
            <a:noFill/>
          </p:spPr>
          <p:txBody>
            <a:bodyPr wrap="square" rtlCol="0">
              <a:spAutoFit/>
            </a:bodyPr>
            <a:lstStyle/>
            <a:p>
              <a:pPr algn="ctr"/>
              <a:r>
                <a:rPr lang="en-US" sz="1800" kern="1200" dirty="0">
                  <a:solidFill>
                    <a:prstClr val="black"/>
                  </a:solidFill>
                  <a:latin typeface="Calibri" panose="020F0502020204030204"/>
                  <a:ea typeface=""/>
                  <a:cs typeface=""/>
                </a:rPr>
                <a:t>Custom</a:t>
              </a:r>
            </a:p>
            <a:p>
              <a:pPr algn="ctr"/>
              <a:r>
                <a:rPr lang="en-US" sz="1800" kern="1200" dirty="0">
                  <a:solidFill>
                    <a:prstClr val="black"/>
                  </a:solidFill>
                  <a:latin typeface="Calibri" panose="020F0502020204030204"/>
                  <a:ea typeface=""/>
                  <a:cs typeface=""/>
                </a:rPr>
                <a:t>Tools</a:t>
              </a:r>
            </a:p>
          </p:txBody>
        </p:sp>
        <p:cxnSp>
          <p:nvCxnSpPr>
            <p:cNvPr id="42" name="Straight Arrow Connector 41"/>
            <p:cNvCxnSpPr/>
            <p:nvPr/>
          </p:nvCxnSpPr>
          <p:spPr>
            <a:xfrm flipH="1" flipV="1">
              <a:off x="4675148" y="2610983"/>
              <a:ext cx="2658523" cy="218365"/>
            </a:xfrm>
            <a:prstGeom prst="straightConnector1">
              <a:avLst/>
            </a:prstGeom>
            <a:ln w="50800">
              <a:solidFill>
                <a:schemeClr val="accent4">
                  <a:lumMod val="7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916204" y="1076152"/>
              <a:ext cx="1248810" cy="646331"/>
            </a:xfrm>
            <a:prstGeom prst="rect">
              <a:avLst/>
            </a:prstGeom>
            <a:noFill/>
          </p:spPr>
          <p:txBody>
            <a:bodyPr wrap="square" rtlCol="0">
              <a:spAutoFit/>
            </a:bodyPr>
            <a:lstStyle/>
            <a:p>
              <a:pPr algn="r"/>
              <a:r>
                <a:rPr lang="en-US" sz="1800" kern="1200" dirty="0">
                  <a:solidFill>
                    <a:prstClr val="black"/>
                  </a:solidFill>
                  <a:latin typeface="Calibri" panose="020F0502020204030204"/>
                  <a:ea typeface=""/>
                  <a:cs typeface=""/>
                </a:rPr>
                <a:t>Technology</a:t>
              </a:r>
            </a:p>
            <a:p>
              <a:pPr algn="r"/>
              <a:r>
                <a:rPr lang="en-US" sz="1800" kern="1200" dirty="0">
                  <a:solidFill>
                    <a:prstClr val="black"/>
                  </a:solidFill>
                  <a:latin typeface="Calibri" panose="020F0502020204030204"/>
                  <a:ea typeface=""/>
                  <a:cs typeface=""/>
                </a:rPr>
                <a:t>Partners</a:t>
              </a:r>
            </a:p>
          </p:txBody>
        </p:sp>
      </p:grpSp>
      <p:grpSp>
        <p:nvGrpSpPr>
          <p:cNvPr id="7" name="Group 6"/>
          <p:cNvGrpSpPr/>
          <p:nvPr/>
        </p:nvGrpSpPr>
        <p:grpSpPr>
          <a:xfrm>
            <a:off x="66554" y="998881"/>
            <a:ext cx="4407083" cy="4946309"/>
            <a:chOff x="66554" y="998881"/>
            <a:chExt cx="4407083" cy="4946309"/>
          </a:xfrm>
        </p:grpSpPr>
        <p:grpSp>
          <p:nvGrpSpPr>
            <p:cNvPr id="6" name="Group 5"/>
            <p:cNvGrpSpPr/>
            <p:nvPr/>
          </p:nvGrpSpPr>
          <p:grpSpPr>
            <a:xfrm>
              <a:off x="66554" y="998881"/>
              <a:ext cx="2831077" cy="3387183"/>
              <a:chOff x="66554" y="998881"/>
              <a:chExt cx="2831077" cy="3387183"/>
            </a:xfrm>
          </p:grpSpPr>
          <p:sp>
            <p:nvSpPr>
              <p:cNvPr id="43" name="Rounded Rectangle 42"/>
              <p:cNvSpPr/>
              <p:nvPr/>
            </p:nvSpPr>
            <p:spPr>
              <a:xfrm>
                <a:off x="66554" y="998881"/>
                <a:ext cx="2240013" cy="338718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grpSp>
            <p:nvGrpSpPr>
              <p:cNvPr id="2" name="Group 1"/>
              <p:cNvGrpSpPr/>
              <p:nvPr/>
            </p:nvGrpSpPr>
            <p:grpSpPr>
              <a:xfrm>
                <a:off x="127238" y="1076152"/>
                <a:ext cx="2770393" cy="3034466"/>
                <a:chOff x="127238" y="1076152"/>
                <a:chExt cx="2770393" cy="3034466"/>
              </a:xfrm>
            </p:grpSpPr>
            <p:sp>
              <p:nvSpPr>
                <p:cNvPr id="17" name="Oval 16"/>
                <p:cNvSpPr/>
                <p:nvPr/>
              </p:nvSpPr>
              <p:spPr>
                <a:xfrm>
                  <a:off x="312234" y="3012223"/>
                  <a:ext cx="1098395" cy="109839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sp>
              <p:nvSpPr>
                <p:cNvPr id="18" name="Oval 17"/>
                <p:cNvSpPr/>
                <p:nvPr/>
              </p:nvSpPr>
              <p:spPr>
                <a:xfrm>
                  <a:off x="1173665" y="1188998"/>
                  <a:ext cx="1098395" cy="109839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sp>
              <p:nvSpPr>
                <p:cNvPr id="15" name="TextBox 14"/>
                <p:cNvSpPr txBox="1"/>
                <p:nvPr/>
              </p:nvSpPr>
              <p:spPr>
                <a:xfrm>
                  <a:off x="1247539" y="1426571"/>
                  <a:ext cx="950640" cy="646331"/>
                </a:xfrm>
                <a:prstGeom prst="rect">
                  <a:avLst/>
                </a:prstGeom>
                <a:noFill/>
              </p:spPr>
              <p:txBody>
                <a:bodyPr wrap="square" rtlCol="0">
                  <a:spAutoFit/>
                </a:bodyPr>
                <a:lstStyle/>
                <a:p>
                  <a:pPr algn="ctr"/>
                  <a:r>
                    <a:rPr lang="en-US" sz="1800" kern="1200" dirty="0">
                      <a:solidFill>
                        <a:prstClr val="black"/>
                      </a:solidFill>
                      <a:latin typeface="Calibri" panose="020F0502020204030204"/>
                      <a:ea typeface=""/>
                      <a:cs typeface=""/>
                    </a:rPr>
                    <a:t>Custom</a:t>
                  </a:r>
                </a:p>
                <a:p>
                  <a:pPr algn="ctr"/>
                  <a:r>
                    <a:rPr lang="en-US" sz="1800" kern="1200" dirty="0">
                      <a:solidFill>
                        <a:prstClr val="black"/>
                      </a:solidFill>
                      <a:latin typeface="Calibri" panose="020F0502020204030204"/>
                      <a:ea typeface=""/>
                      <a:cs typeface=""/>
                    </a:rPr>
                    <a:t>App</a:t>
                  </a:r>
                </a:p>
              </p:txBody>
            </p:sp>
            <p:cxnSp>
              <p:nvCxnSpPr>
                <p:cNvPr id="54" name="Straight Arrow Connector 53"/>
                <p:cNvCxnSpPr>
                  <a:stCxn id="11" idx="3"/>
                  <a:endCxn id="17" idx="6"/>
                </p:cNvCxnSpPr>
                <p:nvPr/>
              </p:nvCxnSpPr>
              <p:spPr>
                <a:xfrm flipH="1">
                  <a:off x="1410629" y="3161662"/>
                  <a:ext cx="1487002" cy="399759"/>
                </a:xfrm>
                <a:prstGeom prst="straightConnector1">
                  <a:avLst/>
                </a:prstGeom>
                <a:ln w="50800">
                  <a:solidFill>
                    <a:schemeClr val="accent4">
                      <a:lumMod val="7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2268562" y="1826019"/>
                  <a:ext cx="431267" cy="136004"/>
                </a:xfrm>
                <a:prstGeom prst="straightConnector1">
                  <a:avLst/>
                </a:prstGeom>
                <a:ln w="50800">
                  <a:solidFill>
                    <a:schemeClr val="accent4">
                      <a:lumMod val="7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89251" y="3232516"/>
                  <a:ext cx="950640" cy="646331"/>
                </a:xfrm>
                <a:prstGeom prst="rect">
                  <a:avLst/>
                </a:prstGeom>
                <a:noFill/>
              </p:spPr>
              <p:txBody>
                <a:bodyPr wrap="square" rtlCol="0">
                  <a:spAutoFit/>
                </a:bodyPr>
                <a:lstStyle/>
                <a:p>
                  <a:pPr algn="ctr"/>
                  <a:r>
                    <a:rPr lang="en-US" sz="1800" kern="1200" dirty="0">
                      <a:solidFill>
                        <a:prstClr val="black"/>
                      </a:solidFill>
                      <a:latin typeface="Calibri" panose="020F0502020204030204"/>
                      <a:ea typeface=""/>
                      <a:cs typeface=""/>
                    </a:rPr>
                    <a:t>Custom</a:t>
                  </a:r>
                </a:p>
                <a:p>
                  <a:pPr algn="ctr"/>
                  <a:r>
                    <a:rPr lang="en-US" sz="1800" kern="1200" dirty="0">
                      <a:solidFill>
                        <a:prstClr val="black"/>
                      </a:solidFill>
                      <a:latin typeface="Calibri" panose="020F0502020204030204"/>
                      <a:ea typeface=""/>
                      <a:cs typeface=""/>
                    </a:rPr>
                    <a:t>Maps</a:t>
                  </a:r>
                </a:p>
              </p:txBody>
            </p:sp>
            <p:sp>
              <p:nvSpPr>
                <p:cNvPr id="47" name="TextBox 46"/>
                <p:cNvSpPr txBox="1"/>
                <p:nvPr/>
              </p:nvSpPr>
              <p:spPr>
                <a:xfrm>
                  <a:off x="127238" y="1076152"/>
                  <a:ext cx="1248810" cy="646331"/>
                </a:xfrm>
                <a:prstGeom prst="rect">
                  <a:avLst/>
                </a:prstGeom>
                <a:noFill/>
              </p:spPr>
              <p:txBody>
                <a:bodyPr wrap="square" rtlCol="0">
                  <a:spAutoFit/>
                </a:bodyPr>
                <a:lstStyle/>
                <a:p>
                  <a:r>
                    <a:rPr lang="en-US" sz="1800" kern="1200" dirty="0">
                      <a:solidFill>
                        <a:prstClr val="black"/>
                      </a:solidFill>
                      <a:latin typeface="Calibri" panose="020F0502020204030204"/>
                      <a:ea typeface=""/>
                      <a:cs typeface=""/>
                    </a:rPr>
                    <a:t>Technology</a:t>
                  </a:r>
                </a:p>
                <a:p>
                  <a:r>
                    <a:rPr lang="en-US" sz="1800" kern="1200" dirty="0">
                      <a:solidFill>
                        <a:prstClr val="black"/>
                      </a:solidFill>
                      <a:latin typeface="Calibri" panose="020F0502020204030204"/>
                      <a:ea typeface=""/>
                      <a:cs typeface=""/>
                    </a:rPr>
                    <a:t>Partners</a:t>
                  </a:r>
                </a:p>
              </p:txBody>
            </p:sp>
          </p:grpSp>
        </p:grpSp>
        <p:grpSp>
          <p:nvGrpSpPr>
            <p:cNvPr id="16" name="Group 15"/>
            <p:cNvGrpSpPr/>
            <p:nvPr/>
          </p:nvGrpSpPr>
          <p:grpSpPr>
            <a:xfrm>
              <a:off x="91206" y="2282547"/>
              <a:ext cx="4382431" cy="3662643"/>
              <a:chOff x="121607" y="1900395"/>
              <a:chExt cx="5843241" cy="4883523"/>
            </a:xfrm>
          </p:grpSpPr>
          <p:cxnSp>
            <p:nvCxnSpPr>
              <p:cNvPr id="24" name="Straight Arrow Connector 23"/>
              <p:cNvCxnSpPr/>
              <p:nvPr/>
            </p:nvCxnSpPr>
            <p:spPr>
              <a:xfrm flipV="1">
                <a:off x="2274849" y="1900395"/>
                <a:ext cx="24160" cy="3184563"/>
              </a:xfrm>
              <a:prstGeom prst="straightConnector1">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1148576" y="4329353"/>
                <a:ext cx="22302" cy="844813"/>
              </a:xfrm>
              <a:prstGeom prst="straightConnector1">
                <a:avLst/>
              </a:prstGeom>
              <a:ln w="889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21607" y="4916217"/>
                <a:ext cx="5764011" cy="185257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sp>
            <p:nvSpPr>
              <p:cNvPr id="61" name="TextBox 60"/>
              <p:cNvSpPr txBox="1"/>
              <p:nvPr/>
            </p:nvSpPr>
            <p:spPr>
              <a:xfrm>
                <a:off x="121607" y="6383809"/>
                <a:ext cx="5843241" cy="400109"/>
              </a:xfrm>
              <a:prstGeom prst="rect">
                <a:avLst/>
              </a:prstGeom>
              <a:noFill/>
            </p:spPr>
            <p:txBody>
              <a:bodyPr wrap="square" rtlCol="0">
                <a:spAutoFit/>
              </a:bodyPr>
              <a:lstStyle/>
              <a:p>
                <a:r>
                  <a:rPr lang="en-US" sz="1350" kern="1200" dirty="0">
                    <a:solidFill>
                      <a:prstClr val="black"/>
                    </a:solidFill>
                    <a:latin typeface="Calibri" panose="020F0502020204030204"/>
                    <a:ea typeface=""/>
                    <a:cs typeface=""/>
                  </a:rPr>
                  <a:t>Cloud Servers</a:t>
                </a:r>
              </a:p>
            </p:txBody>
          </p:sp>
          <p:cxnSp>
            <p:nvCxnSpPr>
              <p:cNvPr id="23" name="Straight Arrow Connector 22"/>
              <p:cNvCxnSpPr>
                <a:endCxn id="11" idx="4"/>
              </p:cNvCxnSpPr>
              <p:nvPr/>
            </p:nvCxnSpPr>
            <p:spPr>
              <a:xfrm flipV="1">
                <a:off x="3605994" y="3479181"/>
                <a:ext cx="1239208" cy="1633334"/>
              </a:xfrm>
              <a:prstGeom prst="straightConnector1">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277588" y="5698279"/>
                <a:ext cx="5107397" cy="680223"/>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sp>
            <p:nvSpPr>
              <p:cNvPr id="60" name="TextBox 59"/>
              <p:cNvSpPr txBox="1"/>
              <p:nvPr/>
            </p:nvSpPr>
            <p:spPr>
              <a:xfrm>
                <a:off x="375062" y="5653676"/>
                <a:ext cx="5009922" cy="738664"/>
              </a:xfrm>
              <a:prstGeom prst="rect">
                <a:avLst/>
              </a:prstGeom>
              <a:noFill/>
            </p:spPr>
            <p:txBody>
              <a:bodyPr wrap="square" rtlCol="0">
                <a:spAutoFit/>
              </a:bodyPr>
              <a:lstStyle/>
              <a:p>
                <a:pPr algn="ctr"/>
                <a:r>
                  <a:rPr lang="en-US" sz="3000" kern="1200" dirty="0">
                    <a:solidFill>
                      <a:prstClr val="black"/>
                    </a:solidFill>
                    <a:latin typeface="Calibri" panose="020F0502020204030204"/>
                    <a:ea typeface=""/>
                    <a:cs typeface=""/>
                  </a:rPr>
                  <a:t>Partner Data Engines</a:t>
                </a:r>
              </a:p>
            </p:txBody>
          </p:sp>
          <p:sp>
            <p:nvSpPr>
              <p:cNvPr id="62" name="Rectangle 61"/>
              <p:cNvSpPr/>
              <p:nvPr/>
            </p:nvSpPr>
            <p:spPr>
              <a:xfrm>
                <a:off x="483652" y="5084958"/>
                <a:ext cx="4511041" cy="45201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sp>
            <p:nvSpPr>
              <p:cNvPr id="63" name="TextBox 62"/>
              <p:cNvSpPr txBox="1"/>
              <p:nvPr/>
            </p:nvSpPr>
            <p:spPr>
              <a:xfrm>
                <a:off x="483654" y="5025485"/>
                <a:ext cx="4511040" cy="553997"/>
              </a:xfrm>
              <a:prstGeom prst="rect">
                <a:avLst/>
              </a:prstGeom>
              <a:noFill/>
            </p:spPr>
            <p:txBody>
              <a:bodyPr wrap="square" rtlCol="0">
                <a:spAutoFit/>
              </a:bodyPr>
              <a:lstStyle/>
              <a:p>
                <a:pPr algn="ctr"/>
                <a:r>
                  <a:rPr lang="en-US" sz="2100" kern="1200" dirty="0">
                    <a:solidFill>
                      <a:prstClr val="black"/>
                    </a:solidFill>
                    <a:latin typeface="Calibri" panose="020F0502020204030204"/>
                    <a:ea typeface=""/>
                    <a:cs typeface=""/>
                  </a:rPr>
                  <a:t>Partner API Engines</a:t>
                </a:r>
              </a:p>
            </p:txBody>
          </p:sp>
        </p:grpSp>
      </p:grpSp>
      <p:sp>
        <p:nvSpPr>
          <p:cNvPr id="64" name="TextBox 63"/>
          <p:cNvSpPr txBox="1"/>
          <p:nvPr/>
        </p:nvSpPr>
        <p:spPr>
          <a:xfrm>
            <a:off x="4675147" y="5645107"/>
            <a:ext cx="4382432" cy="300082"/>
          </a:xfrm>
          <a:prstGeom prst="rect">
            <a:avLst/>
          </a:prstGeom>
          <a:noFill/>
        </p:spPr>
        <p:txBody>
          <a:bodyPr wrap="square" rtlCol="0">
            <a:spAutoFit/>
          </a:bodyPr>
          <a:lstStyle/>
          <a:p>
            <a:pPr algn="r"/>
            <a:r>
              <a:rPr lang="en-US" sz="1350" kern="1200" dirty="0">
                <a:solidFill>
                  <a:prstClr val="black"/>
                </a:solidFill>
                <a:latin typeface="Calibri" panose="020F0502020204030204"/>
                <a:ea typeface=""/>
                <a:cs typeface=""/>
              </a:rPr>
              <a:t>University of Missouri Servers</a:t>
            </a:r>
          </a:p>
        </p:txBody>
      </p:sp>
      <p:cxnSp>
        <p:nvCxnSpPr>
          <p:cNvPr id="49" name="Straight Arrow Connector 48"/>
          <p:cNvCxnSpPr/>
          <p:nvPr/>
        </p:nvCxnSpPr>
        <p:spPr>
          <a:xfrm flipH="1" flipV="1">
            <a:off x="3665404" y="3470499"/>
            <a:ext cx="1438066" cy="1235718"/>
          </a:xfrm>
          <a:prstGeom prst="straightConnector1">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946681" y="4670969"/>
            <a:ext cx="3383281" cy="33900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sp>
        <p:nvSpPr>
          <p:cNvPr id="31" name="TextBox 30"/>
          <p:cNvSpPr txBox="1"/>
          <p:nvPr/>
        </p:nvSpPr>
        <p:spPr>
          <a:xfrm>
            <a:off x="4946681" y="4626364"/>
            <a:ext cx="3383281" cy="415498"/>
          </a:xfrm>
          <a:prstGeom prst="rect">
            <a:avLst/>
          </a:prstGeom>
          <a:noFill/>
        </p:spPr>
        <p:txBody>
          <a:bodyPr wrap="square" rtlCol="0">
            <a:spAutoFit/>
          </a:bodyPr>
          <a:lstStyle/>
          <a:p>
            <a:pPr algn="ctr"/>
            <a:r>
              <a:rPr lang="en-US" sz="2100" kern="1200" dirty="0">
                <a:solidFill>
                  <a:prstClr val="black"/>
                </a:solidFill>
                <a:latin typeface="Calibri" panose="020F0502020204030204"/>
                <a:ea typeface=""/>
                <a:cs typeface=""/>
              </a:rPr>
              <a:t>CARES API Engine</a:t>
            </a:r>
          </a:p>
        </p:txBody>
      </p:sp>
      <p:sp>
        <p:nvSpPr>
          <p:cNvPr id="50" name="TextBox 49"/>
          <p:cNvSpPr txBox="1"/>
          <p:nvPr/>
        </p:nvSpPr>
        <p:spPr>
          <a:xfrm>
            <a:off x="-57478" y="100713"/>
            <a:ext cx="9144000" cy="630942"/>
          </a:xfrm>
          <a:prstGeom prst="rect">
            <a:avLst/>
          </a:prstGeom>
          <a:noFill/>
        </p:spPr>
        <p:txBody>
          <a:bodyPr wrap="square" rtlCol="0">
            <a:spAutoFit/>
          </a:bodyPr>
          <a:lstStyle/>
          <a:p>
            <a:pPr algn="ctr"/>
            <a:r>
              <a:rPr lang="en-US" sz="3500" kern="1200" dirty="0" smtClean="0">
                <a:solidFill>
                  <a:prstClr val="black"/>
                </a:solidFill>
                <a:latin typeface="Arial" charset="0"/>
                <a:ea typeface="Arial" charset="0"/>
                <a:cs typeface="Arial" charset="0"/>
              </a:rPr>
              <a:t>Where We’re Going…</a:t>
            </a:r>
            <a:endParaRPr lang="en-US" sz="3500" kern="1200"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135038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C Logo.jpg"/>
          <p:cNvPicPr>
            <a:picLocks noChangeAspect="1"/>
          </p:cNvPicPr>
          <p:nvPr/>
        </p:nvPicPr>
        <p:blipFill>
          <a:blip r:embed="rId3" cstate="screen">
            <a:alphaModFix amt="76000"/>
            <a:extLst>
              <a:ext uri="{28A0092B-C50C-407E-A947-70E740481C1C}">
                <a14:useLocalDpi xmlns:a14="http://schemas.microsoft.com/office/drawing/2010/main"/>
              </a:ext>
            </a:extLst>
          </a:blip>
          <a:stretch>
            <a:fillRect/>
          </a:stretch>
        </p:blipFill>
        <p:spPr>
          <a:xfrm>
            <a:off x="0" y="5765800"/>
            <a:ext cx="947764" cy="939800"/>
          </a:xfrm>
          <a:prstGeom prst="rect">
            <a:avLst/>
          </a:prstGeom>
        </p:spPr>
      </p:pic>
      <p:pic>
        <p:nvPicPr>
          <p:cNvPr id="4" name="Picture 3" descr="CC Logo.jpg"/>
          <p:cNvPicPr>
            <a:picLocks noChangeAspect="1"/>
          </p:cNvPicPr>
          <p:nvPr/>
        </p:nvPicPr>
        <p:blipFill rotWithShape="1">
          <a:blip r:embed="rId4" cstate="screen">
            <a:alphaModFix amt="32000"/>
            <a:extLst>
              <a:ext uri="{28A0092B-C50C-407E-A947-70E740481C1C}">
                <a14:useLocalDpi xmlns:a14="http://schemas.microsoft.com/office/drawing/2010/main"/>
              </a:ext>
            </a:extLst>
          </a:blip>
          <a:srcRect/>
          <a:stretch/>
        </p:blipFill>
        <p:spPr>
          <a:xfrm>
            <a:off x="7366000" y="88899"/>
            <a:ext cx="1689100" cy="1721583"/>
          </a:xfrm>
          <a:prstGeom prst="rect">
            <a:avLst/>
          </a:prstGeom>
        </p:spPr>
      </p:pic>
      <p:sp>
        <p:nvSpPr>
          <p:cNvPr id="6" name="Title 1"/>
          <p:cNvSpPr txBox="1">
            <a:spLocks/>
          </p:cNvSpPr>
          <p:nvPr/>
        </p:nvSpPr>
        <p:spPr>
          <a:xfrm>
            <a:off x="0" y="2031265"/>
            <a:ext cx="9144000" cy="2830668"/>
          </a:xfrm>
          <a:prstGeom prst="rect">
            <a:avLst/>
          </a:prstGeom>
        </p:spPr>
        <p:txBody>
          <a:bodyPr>
            <a:noAutofit/>
          </a:bodyPr>
          <a:lstStyle>
            <a:lvl1pPr algn="l" rtl="0" eaLnBrk="1" latinLnBrk="0" hangingPunct="1">
              <a:spcBef>
                <a:spcPct val="0"/>
              </a:spcBef>
              <a:buNone/>
              <a:defRPr kumimoji="0" sz="4400" kern="1200">
                <a:solidFill>
                  <a:schemeClr val="tx1"/>
                </a:solidFill>
                <a:latin typeface="+mj-lt"/>
                <a:ea typeface="+mj-ea"/>
                <a:cs typeface="+mj-cs"/>
              </a:defRPr>
            </a:lvl1pPr>
          </a:lstStyle>
          <a:p>
            <a:pPr algn="ctr"/>
            <a:r>
              <a:rPr lang="en-US" sz="6000" dirty="0" smtClean="0">
                <a:latin typeface="Arial" charset="0"/>
                <a:ea typeface="Arial" charset="0"/>
                <a:cs typeface="Arial" charset="0"/>
              </a:rPr>
              <a:t>Leadership</a:t>
            </a:r>
          </a:p>
          <a:p>
            <a:pPr algn="ctr"/>
            <a:endParaRPr lang="en-US" sz="6000" dirty="0" smtClean="0">
              <a:latin typeface="Arial" charset="0"/>
              <a:ea typeface="Arial" charset="0"/>
              <a:cs typeface="Arial" charset="0"/>
            </a:endParaRPr>
          </a:p>
          <a:p>
            <a:pPr algn="ctr"/>
            <a:r>
              <a:rPr lang="en-US" sz="4000" dirty="0" smtClean="0">
                <a:latin typeface="Arial" charset="0"/>
                <a:ea typeface="Arial" charset="0"/>
                <a:cs typeface="Arial" charset="0"/>
              </a:rPr>
              <a:t>Thoughts on what we’re missing…</a:t>
            </a:r>
          </a:p>
        </p:txBody>
      </p:sp>
    </p:spTree>
    <p:extLst>
      <p:ext uri="{BB962C8B-B14F-4D97-AF65-F5344CB8AC3E}">
        <p14:creationId xmlns:p14="http://schemas.microsoft.com/office/powerpoint/2010/main" val="1704591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7" name="Text Box 3"/>
          <p:cNvSpPr txBox="1">
            <a:spLocks noChangeArrowheads="1"/>
          </p:cNvSpPr>
          <p:nvPr/>
        </p:nvSpPr>
        <p:spPr bwMode="auto">
          <a:xfrm>
            <a:off x="254000" y="672626"/>
            <a:ext cx="8686800" cy="2678113"/>
          </a:xfrm>
          <a:prstGeom prst="rect">
            <a:avLst/>
          </a:prstGeom>
          <a:noFill/>
          <a:ln w="12700" cap="sq">
            <a:noFill/>
            <a:miter lim="800000"/>
            <a:headEnd type="none" w="sm" len="sm"/>
            <a:tailEnd type="none" w="sm" len="sm"/>
          </a:ln>
        </p:spPr>
        <p:txBody>
          <a:bodyPr>
            <a:spAutoFit/>
          </a:bodyPr>
          <a:lstStyle/>
          <a:p>
            <a:pPr algn="l" rtl="0" fontAlgn="base">
              <a:spcBef>
                <a:spcPct val="50000"/>
              </a:spcBef>
              <a:spcAft>
                <a:spcPct val="0"/>
              </a:spcAft>
            </a:pPr>
            <a:r>
              <a:rPr lang="en-US" sz="2800" kern="1200" dirty="0">
                <a:solidFill>
                  <a:prstClr val="black"/>
                </a:solidFill>
                <a:latin typeface="Arial" pitchFamily="34" charset="0"/>
                <a:ea typeface="+mn-ea"/>
                <a:cs typeface="Times New Roman" pitchFamily="18" charset="0"/>
              </a:rPr>
              <a:t>“Teach… as much as you can;  society is culpable in not providing instruction for all and it must answer for the night which it produces.  If the soul is left in darkness sins will be committed.  The guilty one is not he who commits the sin but he who causes the darkness.”</a:t>
            </a:r>
          </a:p>
        </p:txBody>
      </p:sp>
      <p:pic>
        <p:nvPicPr>
          <p:cNvPr id="102408" name="Picture 6"/>
          <p:cNvPicPr>
            <a:picLocks noChangeAspect="1" noChangeArrowheads="1"/>
          </p:cNvPicPr>
          <p:nvPr/>
        </p:nvPicPr>
        <p:blipFill>
          <a:blip r:embed="rId3"/>
          <a:srcRect/>
          <a:stretch>
            <a:fillRect/>
          </a:stretch>
        </p:blipFill>
        <p:spPr bwMode="auto">
          <a:xfrm>
            <a:off x="6858000" y="3633891"/>
            <a:ext cx="2057400" cy="1838325"/>
          </a:xfrm>
          <a:prstGeom prst="rect">
            <a:avLst/>
          </a:prstGeom>
          <a:noFill/>
          <a:ln w="38100">
            <a:noFill/>
            <a:miter lim="800000"/>
            <a:headEnd/>
            <a:tailEnd/>
          </a:ln>
        </p:spPr>
      </p:pic>
      <p:sp>
        <p:nvSpPr>
          <p:cNvPr id="7" name="Rectangle 56"/>
          <p:cNvSpPr>
            <a:spLocks noChangeArrowheads="1"/>
          </p:cNvSpPr>
          <p:nvPr/>
        </p:nvSpPr>
        <p:spPr bwMode="auto">
          <a:xfrm>
            <a:off x="1106347" y="3826682"/>
            <a:ext cx="5248154" cy="1219200"/>
          </a:xfrm>
          <a:prstGeom prst="rect">
            <a:avLst/>
          </a:prstGeom>
          <a:noFill/>
          <a:ln w="12700">
            <a:noFill/>
            <a:miter lim="800000"/>
            <a:headEnd/>
            <a:tailEnd/>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0487" tIns="44450" rIns="90487" bIns="44450" anchor="ctr"/>
          <a:lstStyle/>
          <a:p>
            <a:pPr algn="ctr" rtl="0" fontAlgn="base">
              <a:spcBef>
                <a:spcPct val="0"/>
              </a:spcBef>
              <a:spcAft>
                <a:spcPct val="0"/>
              </a:spcAft>
              <a:defRPr/>
            </a:pPr>
            <a:r>
              <a:rPr lang="en-US" sz="2400" kern="1200" dirty="0">
                <a:solidFill>
                  <a:prstClr val="black"/>
                </a:solidFill>
                <a:latin typeface="Arial" pitchFamily="34" charset="0"/>
                <a:ea typeface="+mn-ea"/>
                <a:cs typeface="Arial" pitchFamily="34" charset="0"/>
              </a:rPr>
              <a:t>Victor </a:t>
            </a:r>
            <a:r>
              <a:rPr lang="en-US" sz="2400" kern="1200">
                <a:solidFill>
                  <a:prstClr val="black"/>
                </a:solidFill>
                <a:latin typeface="Arial" pitchFamily="34" charset="0"/>
                <a:ea typeface="+mn-ea"/>
                <a:cs typeface="Arial" pitchFamily="34" charset="0"/>
              </a:rPr>
              <a:t>Hugo </a:t>
            </a:r>
            <a:r>
              <a:rPr lang="en-US" sz="2400" kern="1200" smtClean="0">
                <a:solidFill>
                  <a:prstClr val="black"/>
                </a:solidFill>
                <a:latin typeface="Arial" pitchFamily="34" charset="0"/>
                <a:ea typeface="+mn-ea"/>
                <a:cs typeface="Arial" pitchFamily="34" charset="0"/>
              </a:rPr>
              <a:t>“</a:t>
            </a:r>
            <a:r>
              <a:rPr lang="en-US" sz="2400" kern="1200" dirty="0">
                <a:solidFill>
                  <a:prstClr val="black"/>
                </a:solidFill>
                <a:latin typeface="Arial" pitchFamily="34" charset="0"/>
                <a:ea typeface="+mn-ea"/>
                <a:cs typeface="Arial" pitchFamily="34" charset="0"/>
              </a:rPr>
              <a:t>Les Miserables” (1862)</a:t>
            </a:r>
          </a:p>
        </p:txBody>
      </p:sp>
    </p:spTree>
    <p:extLst>
      <p:ext uri="{BB962C8B-B14F-4D97-AF65-F5344CB8AC3E}">
        <p14:creationId xmlns:p14="http://schemas.microsoft.com/office/powerpoint/2010/main" val="199428291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6725" y="354155"/>
            <a:ext cx="8764859" cy="6035069"/>
          </a:xfrm>
          <a:prstGeom prst="rect">
            <a:avLst/>
          </a:prstGeom>
        </p:spPr>
        <p:txBody>
          <a:bodyPr>
            <a:noAutofit/>
          </a:bodyPr>
          <a:lstStyle>
            <a:lvl1pPr algn="l" rtl="0" eaLnBrk="1" latinLnBrk="0" hangingPunct="1">
              <a:spcBef>
                <a:spcPct val="0"/>
              </a:spcBef>
              <a:buNone/>
              <a:defRPr kumimoji="0" sz="4400" kern="1200">
                <a:solidFill>
                  <a:schemeClr val="tx1"/>
                </a:solidFill>
                <a:latin typeface="+mj-lt"/>
                <a:ea typeface="+mj-ea"/>
                <a:cs typeface="+mj-cs"/>
              </a:defRPr>
            </a:lvl1pPr>
          </a:lstStyle>
          <a:p>
            <a:r>
              <a:rPr lang="en-US" sz="2800" dirty="0" smtClean="0">
                <a:latin typeface="Arial" charset="0"/>
                <a:ea typeface="Arial" charset="0"/>
                <a:cs typeface="Arial" charset="0"/>
              </a:rPr>
              <a:t>However…</a:t>
            </a:r>
          </a:p>
          <a:p>
            <a:endParaRPr lang="en-US" sz="2800" dirty="0" smtClean="0">
              <a:latin typeface="Arial" charset="0"/>
              <a:ea typeface="Arial" charset="0"/>
              <a:cs typeface="Arial" charset="0"/>
            </a:endParaRPr>
          </a:p>
          <a:p>
            <a:r>
              <a:rPr lang="en-US" sz="2800" dirty="0" smtClean="0">
                <a:latin typeface="Arial" charset="0"/>
                <a:ea typeface="Arial" charset="0"/>
                <a:cs typeface="Arial" charset="0"/>
              </a:rPr>
              <a:t>“Many </a:t>
            </a:r>
            <a:r>
              <a:rPr lang="en-US" sz="2800" dirty="0">
                <a:latin typeface="Arial" charset="0"/>
                <a:ea typeface="Arial" charset="0"/>
                <a:cs typeface="Arial" charset="0"/>
              </a:rPr>
              <a:t>programs run by the professional improvers of society are built on education, not training – on delivering facts rather than strengthening </a:t>
            </a:r>
            <a:r>
              <a:rPr lang="en-US" sz="2800" dirty="0" smtClean="0">
                <a:latin typeface="Arial" charset="0"/>
                <a:ea typeface="Arial" charset="0"/>
                <a:cs typeface="Arial" charset="0"/>
              </a:rPr>
              <a:t>practice. Knowledge </a:t>
            </a:r>
            <a:r>
              <a:rPr lang="en-US" sz="2800" dirty="0">
                <a:latin typeface="Arial" charset="0"/>
                <a:ea typeface="Arial" charset="0"/>
                <a:cs typeface="Arial" charset="0"/>
              </a:rPr>
              <a:t>matters</a:t>
            </a:r>
            <a:r>
              <a:rPr lang="en-US" sz="2800" dirty="0" smtClean="0">
                <a:latin typeface="Arial" charset="0"/>
                <a:ea typeface="Arial" charset="0"/>
                <a:cs typeface="Arial" charset="0"/>
              </a:rPr>
              <a:t>.” </a:t>
            </a:r>
          </a:p>
          <a:p>
            <a:endParaRPr lang="en-US" sz="2800" dirty="0">
              <a:latin typeface="Arial" charset="0"/>
              <a:ea typeface="Arial" charset="0"/>
              <a:cs typeface="Arial" charset="0"/>
            </a:endParaRPr>
          </a:p>
          <a:p>
            <a:r>
              <a:rPr lang="en-US" sz="2800" dirty="0" smtClean="0">
                <a:latin typeface="Arial" charset="0"/>
                <a:ea typeface="Arial" charset="0"/>
                <a:cs typeface="Arial" charset="0"/>
              </a:rPr>
              <a:t>“But </a:t>
            </a:r>
            <a:r>
              <a:rPr lang="en-US" sz="2800" dirty="0">
                <a:latin typeface="Arial" charset="0"/>
                <a:ea typeface="Arial" charset="0"/>
                <a:cs typeface="Arial" charset="0"/>
              </a:rPr>
              <a:t>our efforts too often stop at knowledge, because it’s easier to measure what we’ve told people than it is to measure how we’ve changed people. It is easier to preach to people than to practice with them</a:t>
            </a:r>
            <a:r>
              <a:rPr lang="en-US" sz="2800" dirty="0" smtClean="0">
                <a:latin typeface="Arial" charset="0"/>
                <a:ea typeface="Arial" charset="0"/>
                <a:cs typeface="Arial" charset="0"/>
              </a:rPr>
              <a:t>.”</a:t>
            </a:r>
          </a:p>
          <a:p>
            <a:endParaRPr lang="en-US" sz="2800" dirty="0">
              <a:latin typeface="Arial" charset="0"/>
              <a:ea typeface="Arial" charset="0"/>
              <a:cs typeface="Arial" charset="0"/>
            </a:endParaRPr>
          </a:p>
          <a:p>
            <a:r>
              <a:rPr lang="en-US" sz="2000" dirty="0">
                <a:latin typeface="Arial" charset="0"/>
                <a:ea typeface="Arial" charset="0"/>
                <a:cs typeface="Arial" charset="0"/>
              </a:rPr>
              <a:t>“Resilience: Hard-Won Wisdom for Living a Better Life” by Eric </a:t>
            </a:r>
            <a:r>
              <a:rPr lang="en-US" sz="2000" dirty="0" err="1" smtClean="0">
                <a:latin typeface="Arial" charset="0"/>
                <a:ea typeface="Arial" charset="0"/>
                <a:cs typeface="Arial" charset="0"/>
              </a:rPr>
              <a:t>Greitens</a:t>
            </a:r>
            <a:endParaRPr lang="en-US" sz="2000" dirty="0">
              <a:latin typeface="Arial" charset="0"/>
              <a:ea typeface="Arial" charset="0"/>
              <a:cs typeface="Arial" charset="0"/>
            </a:endParaRPr>
          </a:p>
        </p:txBody>
      </p:sp>
    </p:spTree>
    <p:extLst>
      <p:ext uri="{BB962C8B-B14F-4D97-AF65-F5344CB8AC3E}">
        <p14:creationId xmlns:p14="http://schemas.microsoft.com/office/powerpoint/2010/main" val="126707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89571" y="802886"/>
            <a:ext cx="8764859" cy="5441796"/>
          </a:xfrm>
          <a:prstGeom prst="rect">
            <a:avLst/>
          </a:prstGeom>
        </p:spPr>
        <p:txBody>
          <a:bodyPr>
            <a:noAutofit/>
          </a:bodyPr>
          <a:lstStyle>
            <a:lvl1pPr algn="l" rtl="0" eaLnBrk="1" latinLnBrk="0" hangingPunct="1">
              <a:spcBef>
                <a:spcPct val="0"/>
              </a:spcBef>
              <a:buNone/>
              <a:defRPr kumimoji="0" sz="4400" kern="1200">
                <a:solidFill>
                  <a:schemeClr val="tx1"/>
                </a:solidFill>
                <a:latin typeface="+mj-lt"/>
                <a:ea typeface="+mj-ea"/>
                <a:cs typeface="+mj-cs"/>
              </a:defRPr>
            </a:lvl1pPr>
          </a:lstStyle>
          <a:p>
            <a:r>
              <a:rPr lang="en-US" sz="2800" dirty="0" smtClean="0">
                <a:latin typeface="Arial" charset="0"/>
                <a:ea typeface="Arial" charset="0"/>
                <a:cs typeface="Arial" charset="0"/>
              </a:rPr>
              <a:t>“</a:t>
            </a:r>
            <a:r>
              <a:rPr lang="en-US" sz="2800" dirty="0">
                <a:latin typeface="Arial" charset="0"/>
                <a:ea typeface="Arial" charset="0"/>
                <a:cs typeface="Arial" charset="0"/>
              </a:rPr>
              <a:t>Is the problem really that people don’t know enough? Or is it that they don’t do enough of the right stuff? It’s an important question to ask, because it helps us get clear on the relationship between education and training</a:t>
            </a:r>
            <a:r>
              <a:rPr lang="en-US" sz="2800" dirty="0" smtClean="0">
                <a:latin typeface="Arial" charset="0"/>
                <a:ea typeface="Arial" charset="0"/>
                <a:cs typeface="Arial" charset="0"/>
              </a:rPr>
              <a:t>.”</a:t>
            </a:r>
          </a:p>
          <a:p>
            <a:endParaRPr lang="en-US" sz="2800" dirty="0">
              <a:latin typeface="Arial" charset="0"/>
              <a:ea typeface="Arial" charset="0"/>
              <a:cs typeface="Arial" charset="0"/>
            </a:endParaRPr>
          </a:p>
          <a:p>
            <a:r>
              <a:rPr lang="en-US" sz="2800" dirty="0" smtClean="0">
                <a:latin typeface="Arial" charset="0"/>
                <a:ea typeface="Arial" charset="0"/>
                <a:cs typeface="Arial" charset="0"/>
              </a:rPr>
              <a:t>“We </a:t>
            </a:r>
            <a:r>
              <a:rPr lang="en-US" sz="2800" dirty="0">
                <a:latin typeface="Arial" charset="0"/>
                <a:ea typeface="Arial" charset="0"/>
                <a:cs typeface="Arial" charset="0"/>
              </a:rPr>
              <a:t>often assume that learning is enough, that once we know something is good or right or wise, we’ll act on that knowledge. Only rarely is that </a:t>
            </a:r>
            <a:r>
              <a:rPr lang="en-US" sz="2800" dirty="0" smtClean="0">
                <a:latin typeface="Arial" charset="0"/>
                <a:ea typeface="Arial" charset="0"/>
                <a:cs typeface="Arial" charset="0"/>
              </a:rPr>
              <a:t>true… Our </a:t>
            </a:r>
            <a:r>
              <a:rPr lang="en-US" sz="2800" dirty="0">
                <a:latin typeface="Arial" charset="0"/>
                <a:ea typeface="Arial" charset="0"/>
                <a:cs typeface="Arial" charset="0"/>
              </a:rPr>
              <a:t>intentions and our actions never line up as perfectly as we like</a:t>
            </a:r>
            <a:r>
              <a:rPr lang="en-US" sz="2800" dirty="0" smtClean="0">
                <a:latin typeface="Arial" charset="0"/>
                <a:ea typeface="Arial" charset="0"/>
                <a:cs typeface="Arial" charset="0"/>
              </a:rPr>
              <a:t>.”</a:t>
            </a:r>
            <a:endParaRPr lang="en-US" sz="2800" dirty="0">
              <a:latin typeface="Arial" charset="0"/>
              <a:ea typeface="Arial" charset="0"/>
              <a:cs typeface="Arial" charset="0"/>
            </a:endParaRPr>
          </a:p>
          <a:p>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p:txBody>
      </p:sp>
    </p:spTree>
    <p:extLst>
      <p:ext uri="{BB962C8B-B14F-4D97-AF65-F5344CB8AC3E}">
        <p14:creationId xmlns:p14="http://schemas.microsoft.com/office/powerpoint/2010/main" val="1554569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181" y="1780524"/>
            <a:ext cx="8661400" cy="2123658"/>
          </a:xfrm>
          <a:prstGeom prst="rect">
            <a:avLst/>
          </a:prstGeom>
        </p:spPr>
        <p:txBody>
          <a:bodyPr wrap="square">
            <a:spAutoFit/>
          </a:bodyPr>
          <a:lstStyle/>
          <a:p>
            <a:pPr algn="ctr"/>
            <a:r>
              <a:rPr lang="en-US" sz="4400" kern="1200" dirty="0" smtClean="0">
                <a:solidFill>
                  <a:schemeClr val="tx1"/>
                </a:solidFill>
              </a:rPr>
              <a:t>“Knowledge </a:t>
            </a:r>
            <a:r>
              <a:rPr lang="en-US" sz="4400" kern="1200" dirty="0">
                <a:solidFill>
                  <a:schemeClr val="tx1"/>
                </a:solidFill>
              </a:rPr>
              <a:t>in itself does not affect change. Action based on knowledge affects change</a:t>
            </a:r>
            <a:r>
              <a:rPr lang="en-US" sz="4400" kern="1200" dirty="0" smtClean="0">
                <a:solidFill>
                  <a:schemeClr val="tx1"/>
                </a:solidFill>
              </a:rPr>
              <a:t>.”</a:t>
            </a:r>
            <a:r>
              <a:rPr lang="en-US" sz="4400" kern="1200" dirty="0">
                <a:solidFill>
                  <a:schemeClr val="tx1"/>
                </a:solidFill>
              </a:rPr>
              <a:t> </a:t>
            </a:r>
          </a:p>
        </p:txBody>
      </p:sp>
    </p:spTree>
    <p:extLst>
      <p:ext uri="{BB962C8B-B14F-4D97-AF65-F5344CB8AC3E}">
        <p14:creationId xmlns:p14="http://schemas.microsoft.com/office/powerpoint/2010/main" val="88856072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 name="Rectangle 18"/>
          <p:cNvSpPr>
            <a:spLocks noChangeArrowheads="1"/>
          </p:cNvSpPr>
          <p:nvPr/>
        </p:nvSpPr>
        <p:spPr bwMode="auto">
          <a:xfrm>
            <a:off x="381000" y="1253443"/>
            <a:ext cx="4876800" cy="107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lIns="91432" tIns="45715" rIns="91432" bIns="45715" anchor="ctr">
            <a:spAutoFit/>
          </a:bodyPr>
          <a:lstStyle/>
          <a:p>
            <a:pPr>
              <a:buClr>
                <a:srgbClr val="FF0000"/>
              </a:buClr>
            </a:pPr>
            <a:r>
              <a:rPr lang="en-US" sz="3200" dirty="0">
                <a:solidFill>
                  <a:srgbClr val="000000"/>
                </a:solidFill>
              </a:rPr>
              <a:t>Water, water everywhere </a:t>
            </a:r>
          </a:p>
          <a:p>
            <a:pPr>
              <a:buClr>
                <a:srgbClr val="FF0000"/>
              </a:buClr>
            </a:pPr>
            <a:r>
              <a:rPr lang="en-US" sz="3200" dirty="0">
                <a:solidFill>
                  <a:srgbClr val="000000"/>
                </a:solidFill>
              </a:rPr>
              <a:t>but not a drop to drink…</a:t>
            </a:r>
          </a:p>
        </p:txBody>
      </p:sp>
      <p:sp>
        <p:nvSpPr>
          <p:cNvPr id="54" name="Rectangle 18"/>
          <p:cNvSpPr>
            <a:spLocks noChangeArrowheads="1"/>
          </p:cNvSpPr>
          <p:nvPr/>
        </p:nvSpPr>
        <p:spPr bwMode="auto">
          <a:xfrm>
            <a:off x="434975" y="4560888"/>
            <a:ext cx="4800600" cy="107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lIns="91432" tIns="45715" rIns="91432" bIns="45715" anchor="ctr">
            <a:spAutoFit/>
          </a:bodyPr>
          <a:lstStyle/>
          <a:p>
            <a:pPr>
              <a:buClr>
                <a:srgbClr val="FF0000"/>
              </a:buClr>
            </a:pPr>
            <a:r>
              <a:rPr lang="en-US" sz="3200" dirty="0">
                <a:solidFill>
                  <a:srgbClr val="000000"/>
                </a:solidFill>
              </a:rPr>
              <a:t>Data, data everywhere</a:t>
            </a:r>
          </a:p>
          <a:p>
            <a:pPr>
              <a:buClr>
                <a:srgbClr val="FF0000"/>
              </a:buClr>
            </a:pPr>
            <a:r>
              <a:rPr lang="en-US" sz="3200" dirty="0">
                <a:solidFill>
                  <a:srgbClr val="000000"/>
                </a:solidFill>
              </a:rPr>
              <a:t>but not a BYTE to think…</a:t>
            </a:r>
          </a:p>
        </p:txBody>
      </p:sp>
      <p:pic>
        <p:nvPicPr>
          <p:cNvPr id="55" name="Picture 54" descr="water.jpg"/>
          <p:cNvPicPr>
            <a:picLocks noChangeAspect="1"/>
          </p:cNvPicPr>
          <p:nvPr/>
        </p:nvPicPr>
        <p:blipFill>
          <a:blip r:embed="rId2">
            <a:extLst>
              <a:ext uri="{28A0092B-C50C-407E-A947-70E740481C1C}">
                <a14:useLocalDpi xmlns:a14="http://schemas.microsoft.com/office/drawing/2010/main" val="0"/>
              </a:ext>
            </a:extLst>
          </a:blip>
          <a:srcRect b="11017"/>
          <a:stretch>
            <a:fillRect/>
          </a:stretch>
        </p:blipFill>
        <p:spPr bwMode="auto">
          <a:xfrm>
            <a:off x="5257800" y="487560"/>
            <a:ext cx="3603625" cy="2522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 name="Picture 55" descr="questions2.gif"/>
          <p:cNvPicPr>
            <a:picLocks noChangeAspect="1"/>
          </p:cNvPicPr>
          <p:nvPr/>
        </p:nvPicPr>
        <p:blipFill>
          <a:blip r:embed="rId3">
            <a:extLst>
              <a:ext uri="{28A0092B-C50C-407E-A947-70E740481C1C}">
                <a14:useLocalDpi xmlns:a14="http://schemas.microsoft.com/office/drawing/2010/main" val="0"/>
              </a:ext>
            </a:extLst>
          </a:blip>
          <a:srcRect l="1111" t="2145" r="2580" b="3703"/>
          <a:stretch>
            <a:fillRect/>
          </a:stretch>
        </p:blipFill>
        <p:spPr bwMode="auto">
          <a:xfrm>
            <a:off x="5233988" y="4367213"/>
            <a:ext cx="3630612" cy="2109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Rectangle 18"/>
          <p:cNvSpPr>
            <a:spLocks noChangeArrowheads="1"/>
          </p:cNvSpPr>
          <p:nvPr/>
        </p:nvSpPr>
        <p:spPr bwMode="auto">
          <a:xfrm>
            <a:off x="446088" y="3237830"/>
            <a:ext cx="4800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lIns="91432" tIns="45715" rIns="91432" bIns="45715" anchor="ctr">
            <a:spAutoFit/>
          </a:bodyPr>
          <a:lstStyle/>
          <a:p>
            <a:pPr>
              <a:buClr>
                <a:srgbClr val="FF0000"/>
              </a:buClr>
            </a:pPr>
            <a:r>
              <a:rPr lang="en-US" sz="3200" dirty="0">
                <a:solidFill>
                  <a:srgbClr val="000000"/>
                </a:solidFill>
              </a:rPr>
              <a:t>Similarly…</a:t>
            </a:r>
          </a:p>
        </p:txBody>
      </p:sp>
    </p:spTree>
    <p:extLst>
      <p:ext uri="{BB962C8B-B14F-4D97-AF65-F5344CB8AC3E}">
        <p14:creationId xmlns:p14="http://schemas.microsoft.com/office/powerpoint/2010/main" val="42901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173621" y="134205"/>
            <a:ext cx="8970380" cy="6002285"/>
          </a:xfrm>
          <a:prstGeom prst="rect">
            <a:avLst/>
          </a:prstGeom>
          <a:noFill/>
          <a:ln w="12700" cmpd="sng">
            <a:noFill/>
          </a:ln>
          <a:extLst/>
        </p:spPr>
        <p:txBody>
          <a:bodyPr wrap="square" lIns="92075" tIns="46038" rIns="92075" bIns="46038">
            <a:spAutoFit/>
          </a:bodyPr>
          <a:lstStyle/>
          <a:p>
            <a:pPr algn="ctr"/>
            <a:r>
              <a:rPr lang="en-US" sz="3200" b="1" dirty="0" smtClean="0">
                <a:latin typeface="Arial" charset="0"/>
                <a:ea typeface="Arial" charset="0"/>
                <a:cs typeface="Arial" charset="0"/>
              </a:rPr>
              <a:t>Community Commons</a:t>
            </a:r>
          </a:p>
          <a:p>
            <a:r>
              <a:rPr lang="en-US" sz="3200" b="1" dirty="0" smtClean="0">
                <a:latin typeface="Arial" charset="0"/>
                <a:ea typeface="Arial" charset="0"/>
                <a:cs typeface="Arial" charset="0"/>
              </a:rPr>
              <a:t> </a:t>
            </a:r>
          </a:p>
          <a:p>
            <a:r>
              <a:rPr lang="en-US" sz="3200" dirty="0" smtClean="0">
                <a:latin typeface="Arial" charset="0"/>
                <a:ea typeface="Arial" charset="0"/>
                <a:cs typeface="Arial" charset="0"/>
              </a:rPr>
              <a:t>…</a:t>
            </a:r>
            <a:r>
              <a:rPr lang="en-US" sz="3200" dirty="0">
                <a:latin typeface="Arial" charset="0"/>
                <a:ea typeface="Arial" charset="0"/>
                <a:cs typeface="Arial" charset="0"/>
              </a:rPr>
              <a:t>I</a:t>
            </a:r>
            <a:r>
              <a:rPr lang="en-US" sz="3200" dirty="0" smtClean="0">
                <a:latin typeface="Arial" charset="0"/>
                <a:ea typeface="Arial" charset="0"/>
                <a:cs typeface="Arial" charset="0"/>
              </a:rPr>
              <a:t>s </a:t>
            </a:r>
            <a:r>
              <a:rPr lang="en-US" sz="3200" dirty="0">
                <a:latin typeface="Arial" charset="0"/>
                <a:ea typeface="Arial" charset="0"/>
                <a:cs typeface="Arial" charset="0"/>
              </a:rPr>
              <a:t>an interactive mapping, networking, and learning utility for </a:t>
            </a:r>
            <a:r>
              <a:rPr lang="en-US" sz="3200" dirty="0" smtClean="0">
                <a:latin typeface="Arial" charset="0"/>
                <a:ea typeface="Arial" charset="0"/>
                <a:cs typeface="Arial" charset="0"/>
              </a:rPr>
              <a:t>the broad</a:t>
            </a:r>
            <a:r>
              <a:rPr lang="en-US" sz="3200" dirty="0">
                <a:latin typeface="Arial" charset="0"/>
                <a:ea typeface="Arial" charset="0"/>
                <a:cs typeface="Arial" charset="0"/>
              </a:rPr>
              <a:t>-based healthy, sustainable, and livable communities’ </a:t>
            </a:r>
            <a:r>
              <a:rPr lang="en-US" sz="3200" dirty="0" smtClean="0">
                <a:latin typeface="Arial" charset="0"/>
                <a:ea typeface="Arial" charset="0"/>
                <a:cs typeface="Arial" charset="0"/>
              </a:rPr>
              <a:t>movement</a:t>
            </a:r>
          </a:p>
          <a:p>
            <a:endParaRPr lang="en-US" sz="3200" dirty="0" smtClean="0">
              <a:latin typeface="Arial" charset="0"/>
              <a:ea typeface="Arial" charset="0"/>
              <a:cs typeface="Arial" charset="0"/>
            </a:endParaRPr>
          </a:p>
          <a:p>
            <a:r>
              <a:rPr lang="en-US" sz="3200" dirty="0" smtClean="0">
                <a:latin typeface="Arial" charset="0"/>
                <a:ea typeface="Arial" charset="0"/>
                <a:cs typeface="Arial" charset="0"/>
              </a:rPr>
              <a:t>...Brings change-makers together to connect with thought leaders and peers, share their stories and strategies, and access and map community data</a:t>
            </a:r>
          </a:p>
          <a:p>
            <a:endParaRPr lang="en-US" sz="3200" dirty="0">
              <a:latin typeface="Arial" charset="0"/>
              <a:ea typeface="Arial" charset="0"/>
              <a:cs typeface="Arial" charset="0"/>
            </a:endParaRPr>
          </a:p>
          <a:p>
            <a:r>
              <a:rPr lang="en-US" sz="3200" dirty="0" smtClean="0">
                <a:latin typeface="Arial" charset="0"/>
                <a:ea typeface="Arial" charset="0"/>
                <a:cs typeface="Arial" charset="0"/>
              </a:rPr>
              <a:t>…Now over 40,000 registered users</a:t>
            </a:r>
          </a:p>
        </p:txBody>
      </p:sp>
    </p:spTree>
    <p:extLst>
      <p:ext uri="{BB962C8B-B14F-4D97-AF65-F5344CB8AC3E}">
        <p14:creationId xmlns:p14="http://schemas.microsoft.com/office/powerpoint/2010/main" val="19168890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Effect transition="in" filter="fade">
                                      <p:cBhvr>
                                        <p:cTn id="7" dur="500"/>
                                        <p:tgtEl>
                                          <p:spTgt spid="4505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058">
                                            <p:txEl>
                                              <p:pRg st="1" end="1"/>
                                            </p:txEl>
                                          </p:spTgt>
                                        </p:tgtEl>
                                        <p:attrNameLst>
                                          <p:attrName>style.visibility</p:attrName>
                                        </p:attrNameLst>
                                      </p:cBhvr>
                                      <p:to>
                                        <p:strVal val="visible"/>
                                      </p:to>
                                    </p:set>
                                    <p:animEffect transition="in" filter="fade">
                                      <p:cBhvr>
                                        <p:cTn id="10" dur="500"/>
                                        <p:tgtEl>
                                          <p:spTgt spid="4505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058">
                                            <p:txEl>
                                              <p:pRg st="2" end="2"/>
                                            </p:txEl>
                                          </p:spTgt>
                                        </p:tgtEl>
                                        <p:attrNameLst>
                                          <p:attrName>style.visibility</p:attrName>
                                        </p:attrNameLst>
                                      </p:cBhvr>
                                      <p:to>
                                        <p:strVal val="visible"/>
                                      </p:to>
                                    </p:set>
                                    <p:animEffect transition="in" filter="fade">
                                      <p:cBhvr>
                                        <p:cTn id="13" dur="500"/>
                                        <p:tgtEl>
                                          <p:spTgt spid="4505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5058">
                                            <p:txEl>
                                              <p:pRg st="4" end="4"/>
                                            </p:txEl>
                                          </p:spTgt>
                                        </p:tgtEl>
                                        <p:attrNameLst>
                                          <p:attrName>style.visibility</p:attrName>
                                        </p:attrNameLst>
                                      </p:cBhvr>
                                      <p:to>
                                        <p:strVal val="visible"/>
                                      </p:to>
                                    </p:set>
                                    <p:animEffect transition="in" filter="fade">
                                      <p:cBhvr>
                                        <p:cTn id="18" dur="500"/>
                                        <p:tgtEl>
                                          <p:spTgt spid="45058">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5058">
                                            <p:txEl>
                                              <p:pRg st="6" end="6"/>
                                            </p:txEl>
                                          </p:spTgt>
                                        </p:tgtEl>
                                        <p:attrNameLst>
                                          <p:attrName>style.visibility</p:attrName>
                                        </p:attrNameLst>
                                      </p:cBhvr>
                                      <p:to>
                                        <p:strVal val="visible"/>
                                      </p:to>
                                    </p:set>
                                    <p:animEffect transition="in" filter="fade">
                                      <p:cBhvr>
                                        <p:cTn id="23" dur="500"/>
                                        <p:tgtEl>
                                          <p:spTgt spid="450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4-06-24 at 4.43.07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80872" y="2523421"/>
            <a:ext cx="5486984" cy="3604588"/>
          </a:xfrm>
          <a:prstGeom prst="rect">
            <a:avLst/>
          </a:prstGeom>
          <a:ln w="38100" cmpd="sng">
            <a:solidFill>
              <a:srgbClr val="A7C249"/>
            </a:solidFill>
          </a:ln>
        </p:spPr>
      </p:pic>
      <p:pic>
        <p:nvPicPr>
          <p:cNvPr id="5" name="Picture 4" descr="CC Logo.jpg"/>
          <p:cNvPicPr>
            <a:picLocks noChangeAspect="1"/>
          </p:cNvPicPr>
          <p:nvPr/>
        </p:nvPicPr>
        <p:blipFill>
          <a:blip r:embed="rId4" cstate="screen">
            <a:alphaModFix amt="76000"/>
            <a:extLst>
              <a:ext uri="{28A0092B-C50C-407E-A947-70E740481C1C}">
                <a14:useLocalDpi xmlns:a14="http://schemas.microsoft.com/office/drawing/2010/main"/>
              </a:ext>
            </a:extLst>
          </a:blip>
          <a:stretch>
            <a:fillRect/>
          </a:stretch>
        </p:blipFill>
        <p:spPr>
          <a:xfrm>
            <a:off x="0" y="5765800"/>
            <a:ext cx="947764" cy="939800"/>
          </a:xfrm>
          <a:prstGeom prst="rect">
            <a:avLst/>
          </a:prstGeom>
        </p:spPr>
      </p:pic>
      <p:pic>
        <p:nvPicPr>
          <p:cNvPr id="4" name="Picture 3" descr="CC Logo.jpg"/>
          <p:cNvPicPr>
            <a:picLocks noChangeAspect="1"/>
          </p:cNvPicPr>
          <p:nvPr/>
        </p:nvPicPr>
        <p:blipFill rotWithShape="1">
          <a:blip r:embed="rId5" cstate="screen">
            <a:alphaModFix amt="32000"/>
            <a:extLst>
              <a:ext uri="{28A0092B-C50C-407E-A947-70E740481C1C}">
                <a14:useLocalDpi xmlns:a14="http://schemas.microsoft.com/office/drawing/2010/main"/>
              </a:ext>
            </a:extLst>
          </a:blip>
          <a:srcRect/>
          <a:stretch/>
        </p:blipFill>
        <p:spPr>
          <a:xfrm>
            <a:off x="7366000" y="88899"/>
            <a:ext cx="1689100" cy="1721583"/>
          </a:xfrm>
          <a:prstGeom prst="rect">
            <a:avLst/>
          </a:prstGeom>
        </p:spPr>
      </p:pic>
      <p:pic>
        <p:nvPicPr>
          <p:cNvPr id="7" name="Picture 6" descr="2014-04-28_14-41-55.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96817" y="2022919"/>
            <a:ext cx="4535237" cy="3067785"/>
          </a:xfrm>
          <a:prstGeom prst="rect">
            <a:avLst/>
          </a:prstGeom>
          <a:ln w="38100" cap="sq">
            <a:solidFill>
              <a:srgbClr val="348EAB"/>
            </a:solidFill>
            <a:prstDash val="solid"/>
            <a:miter lim="800000"/>
          </a:ln>
          <a:effectLst>
            <a:outerShdw blurRad="50800" dist="38100" dir="2700000" algn="tl" rotWithShape="0">
              <a:srgbClr val="000000">
                <a:alpha val="43000"/>
              </a:srgbClr>
            </a:outerShdw>
          </a:effectLst>
        </p:spPr>
      </p:pic>
      <p:pic>
        <p:nvPicPr>
          <p:cNvPr id="6" name="Picture 5" descr="Screen Shot 2014-06-24 at 4.53.58 PM.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94502" y="1424158"/>
            <a:ext cx="4202375" cy="2355253"/>
          </a:xfrm>
          <a:prstGeom prst="rect">
            <a:avLst/>
          </a:prstGeom>
        </p:spPr>
      </p:pic>
      <p:sp>
        <p:nvSpPr>
          <p:cNvPr id="9" name="TextBox 8"/>
          <p:cNvSpPr txBox="1"/>
          <p:nvPr/>
        </p:nvSpPr>
        <p:spPr>
          <a:xfrm>
            <a:off x="379705" y="190338"/>
            <a:ext cx="6986295" cy="830997"/>
          </a:xfrm>
          <a:prstGeom prst="rect">
            <a:avLst/>
          </a:prstGeom>
          <a:noFill/>
        </p:spPr>
        <p:txBody>
          <a:bodyPr wrap="square" rtlCol="0">
            <a:spAutoFit/>
          </a:bodyPr>
          <a:lstStyle/>
          <a:p>
            <a:r>
              <a:rPr lang="en-US" sz="2400" dirty="0" smtClean="0">
                <a:solidFill>
                  <a:srgbClr val="454545"/>
                </a:solidFill>
                <a:latin typeface="Arial" charset="0"/>
                <a:ea typeface="Arial" charset="0"/>
                <a:cs typeface="Arial" charset="0"/>
              </a:rPr>
              <a:t>Provides public access to stories, meaningful data, mapping and reporting tools…</a:t>
            </a:r>
            <a:endParaRPr lang="en-US" sz="2400" dirty="0">
              <a:solidFill>
                <a:srgbClr val="454545"/>
              </a:solidFill>
              <a:latin typeface="Arial" charset="0"/>
              <a:ea typeface="Arial" charset="0"/>
              <a:cs typeface="Arial" charset="0"/>
            </a:endParaRPr>
          </a:p>
        </p:txBody>
      </p:sp>
    </p:spTree>
    <p:extLst>
      <p:ext uri="{BB962C8B-B14F-4D97-AF65-F5344CB8AC3E}">
        <p14:creationId xmlns:p14="http://schemas.microsoft.com/office/powerpoint/2010/main" val="3935853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mt="60000"/>
          </a:blip>
          <a:stretch>
            <a:fillRect/>
          </a:stretch>
        </p:blipFill>
        <p:spPr>
          <a:xfrm>
            <a:off x="38100" y="317500"/>
            <a:ext cx="9067800" cy="6223000"/>
          </a:xfrm>
          <a:prstGeom prst="rect">
            <a:avLst/>
          </a:prstGeom>
        </p:spPr>
      </p:pic>
      <p:sp>
        <p:nvSpPr>
          <p:cNvPr id="7" name="Oval 6"/>
          <p:cNvSpPr/>
          <p:nvPr/>
        </p:nvSpPr>
        <p:spPr>
          <a:xfrm>
            <a:off x="2575957" y="1916317"/>
            <a:ext cx="4059129" cy="4046055"/>
          </a:xfrm>
          <a:prstGeom prst="ellipse">
            <a:avLst/>
          </a:prstGeom>
          <a:solidFill>
            <a:schemeClr val="tx2">
              <a:lumMod val="20000"/>
              <a:lumOff val="8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Arial" charset="0"/>
              <a:ea typeface="Arial" charset="0"/>
              <a:cs typeface="Arial" charset="0"/>
            </a:endParaRPr>
          </a:p>
        </p:txBody>
      </p:sp>
      <p:sp>
        <p:nvSpPr>
          <p:cNvPr id="8" name="Rectangular Callout 7"/>
          <p:cNvSpPr/>
          <p:nvPr/>
        </p:nvSpPr>
        <p:spPr>
          <a:xfrm>
            <a:off x="335666" y="242945"/>
            <a:ext cx="8597428" cy="808626"/>
          </a:xfrm>
          <a:prstGeom prst="wedgeRectCallout">
            <a:avLst>
              <a:gd name="adj1" fmla="val -19705"/>
              <a:gd name="adj2" fmla="val 4402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tx1"/>
                </a:solidFill>
                <a:latin typeface="Arial" charset="0"/>
                <a:ea typeface="Arial" charset="0"/>
                <a:cs typeface="Arial" charset="0"/>
              </a:rPr>
              <a:t>A Global Web-based Mapping System</a:t>
            </a:r>
            <a:endParaRPr lang="en-US" sz="3200" b="1" dirty="0">
              <a:solidFill>
                <a:schemeClr val="tx1"/>
              </a:solidFill>
              <a:latin typeface="Arial" charset="0"/>
              <a:ea typeface="Arial" charset="0"/>
              <a:cs typeface="Arial" charset="0"/>
            </a:endParaRPr>
          </a:p>
        </p:txBody>
      </p:sp>
      <p:sp>
        <p:nvSpPr>
          <p:cNvPr id="9" name="TextBox 8"/>
          <p:cNvSpPr txBox="1"/>
          <p:nvPr/>
        </p:nvSpPr>
        <p:spPr>
          <a:xfrm>
            <a:off x="1879995" y="2392360"/>
            <a:ext cx="5477855" cy="2677656"/>
          </a:xfrm>
          <a:prstGeom prst="rect">
            <a:avLst/>
          </a:prstGeom>
          <a:noFill/>
          <a:ln>
            <a:noFill/>
          </a:ln>
        </p:spPr>
        <p:txBody>
          <a:bodyPr wrap="square" rtlCol="0">
            <a:spAutoFit/>
          </a:bodyPr>
          <a:lstStyle/>
          <a:p>
            <a:pPr algn="ctr"/>
            <a:r>
              <a:rPr lang="en-US" sz="2800" dirty="0" smtClean="0">
                <a:solidFill>
                  <a:schemeClr val="tx1"/>
                </a:solidFill>
                <a:latin typeface="Arial" charset="0"/>
                <a:ea typeface="Arial" charset="0"/>
                <a:cs typeface="Arial" charset="0"/>
              </a:rPr>
              <a:t>Free</a:t>
            </a:r>
          </a:p>
          <a:p>
            <a:pPr algn="ctr"/>
            <a:r>
              <a:rPr lang="en-US" sz="2800" dirty="0" smtClean="0">
                <a:solidFill>
                  <a:schemeClr val="tx1"/>
                </a:solidFill>
                <a:latin typeface="Arial" charset="0"/>
                <a:ea typeface="Arial" charset="0"/>
                <a:cs typeface="Arial" charset="0"/>
              </a:rPr>
              <a:t>Access to Thousands </a:t>
            </a:r>
          </a:p>
          <a:p>
            <a:pPr algn="ctr"/>
            <a:r>
              <a:rPr lang="en-US" sz="2800" dirty="0" smtClean="0">
                <a:solidFill>
                  <a:schemeClr val="tx1"/>
                </a:solidFill>
                <a:latin typeface="Arial" charset="0"/>
                <a:ea typeface="Arial" charset="0"/>
                <a:cs typeface="Arial" charset="0"/>
              </a:rPr>
              <a:t>Of Available Maps </a:t>
            </a:r>
          </a:p>
          <a:p>
            <a:pPr algn="ctr"/>
            <a:endParaRPr lang="en-US" sz="2800" dirty="0">
              <a:solidFill>
                <a:schemeClr val="tx1"/>
              </a:solidFill>
              <a:latin typeface="Arial" charset="0"/>
              <a:ea typeface="Arial" charset="0"/>
              <a:cs typeface="Arial" charset="0"/>
            </a:endParaRPr>
          </a:p>
          <a:p>
            <a:pPr algn="ctr"/>
            <a:r>
              <a:rPr lang="en-US" sz="2800" dirty="0" smtClean="0">
                <a:solidFill>
                  <a:schemeClr val="tx1"/>
                </a:solidFill>
                <a:latin typeface="Arial" charset="0"/>
                <a:ea typeface="Arial" charset="0"/>
                <a:cs typeface="Arial" charset="0"/>
              </a:rPr>
              <a:t>and </a:t>
            </a:r>
          </a:p>
          <a:p>
            <a:pPr algn="ctr"/>
            <a:r>
              <a:rPr lang="en-US" sz="2800" dirty="0" smtClean="0">
                <a:solidFill>
                  <a:schemeClr val="tx1"/>
                </a:solidFill>
                <a:latin typeface="Arial" charset="0"/>
                <a:ea typeface="Arial" charset="0"/>
                <a:cs typeface="Arial" charset="0"/>
              </a:rPr>
              <a:t>Reporting Tools</a:t>
            </a:r>
          </a:p>
        </p:txBody>
      </p:sp>
      <p:sp>
        <p:nvSpPr>
          <p:cNvPr id="11" name="TextBox 10"/>
          <p:cNvSpPr txBox="1"/>
          <p:nvPr/>
        </p:nvSpPr>
        <p:spPr>
          <a:xfrm>
            <a:off x="464608" y="1954382"/>
            <a:ext cx="2127897" cy="523220"/>
          </a:xfrm>
          <a:prstGeom prst="rect">
            <a:avLst/>
          </a:prstGeom>
          <a:noFill/>
          <a:ln>
            <a:noFill/>
          </a:ln>
        </p:spPr>
        <p:txBody>
          <a:bodyPr wrap="square" rtlCol="0">
            <a:spAutoFit/>
          </a:bodyPr>
          <a:lstStyle/>
          <a:p>
            <a:r>
              <a:rPr lang="en-US" sz="2800" dirty="0" smtClean="0">
                <a:solidFill>
                  <a:schemeClr val="tx1"/>
                </a:solidFill>
                <a:latin typeface="Arial" charset="0"/>
                <a:ea typeface="Arial" charset="0"/>
                <a:cs typeface="Arial" charset="0"/>
              </a:rPr>
              <a:t>Education</a:t>
            </a:r>
          </a:p>
        </p:txBody>
      </p:sp>
      <p:sp>
        <p:nvSpPr>
          <p:cNvPr id="12" name="TextBox 11"/>
          <p:cNvSpPr txBox="1"/>
          <p:nvPr/>
        </p:nvSpPr>
        <p:spPr>
          <a:xfrm>
            <a:off x="7011335" y="3531451"/>
            <a:ext cx="1877054" cy="523220"/>
          </a:xfrm>
          <a:prstGeom prst="rect">
            <a:avLst/>
          </a:prstGeom>
          <a:noFill/>
          <a:ln>
            <a:noFill/>
          </a:ln>
        </p:spPr>
        <p:txBody>
          <a:bodyPr wrap="square" rtlCol="0">
            <a:spAutoFit/>
          </a:bodyPr>
          <a:lstStyle/>
          <a:p>
            <a:pPr algn="r"/>
            <a:r>
              <a:rPr lang="en-US" sz="2800" dirty="0" smtClean="0">
                <a:solidFill>
                  <a:schemeClr val="tx1"/>
                </a:solidFill>
                <a:latin typeface="Arial" charset="0"/>
                <a:ea typeface="Arial" charset="0"/>
                <a:cs typeface="Arial" charset="0"/>
              </a:rPr>
              <a:t>Civic</a:t>
            </a:r>
          </a:p>
        </p:txBody>
      </p:sp>
      <p:sp>
        <p:nvSpPr>
          <p:cNvPr id="13" name="TextBox 12"/>
          <p:cNvSpPr txBox="1"/>
          <p:nvPr/>
        </p:nvSpPr>
        <p:spPr>
          <a:xfrm>
            <a:off x="464608" y="5115662"/>
            <a:ext cx="3345528" cy="954107"/>
          </a:xfrm>
          <a:prstGeom prst="rect">
            <a:avLst/>
          </a:prstGeom>
          <a:noFill/>
          <a:ln>
            <a:noFill/>
          </a:ln>
        </p:spPr>
        <p:txBody>
          <a:bodyPr wrap="square" rtlCol="0">
            <a:spAutoFit/>
          </a:bodyPr>
          <a:lstStyle/>
          <a:p>
            <a:r>
              <a:rPr lang="en-US" sz="2800" dirty="0" smtClean="0">
                <a:solidFill>
                  <a:schemeClr val="tx1"/>
                </a:solidFill>
                <a:latin typeface="Arial" charset="0"/>
                <a:ea typeface="Arial" charset="0"/>
                <a:cs typeface="Arial" charset="0"/>
              </a:rPr>
              <a:t>Economic /</a:t>
            </a:r>
          </a:p>
          <a:p>
            <a:r>
              <a:rPr lang="en-US" sz="2800" dirty="0" smtClean="0">
                <a:solidFill>
                  <a:schemeClr val="tx1"/>
                </a:solidFill>
                <a:latin typeface="Arial" charset="0"/>
                <a:ea typeface="Arial" charset="0"/>
                <a:cs typeface="Arial" charset="0"/>
              </a:rPr>
              <a:t>Income</a:t>
            </a:r>
          </a:p>
        </p:txBody>
      </p:sp>
      <p:sp>
        <p:nvSpPr>
          <p:cNvPr id="14" name="TextBox 13"/>
          <p:cNvSpPr txBox="1"/>
          <p:nvPr/>
        </p:nvSpPr>
        <p:spPr>
          <a:xfrm>
            <a:off x="7105637" y="4328123"/>
            <a:ext cx="1750317" cy="523220"/>
          </a:xfrm>
          <a:prstGeom prst="rect">
            <a:avLst/>
          </a:prstGeom>
          <a:noFill/>
          <a:ln>
            <a:noFill/>
          </a:ln>
        </p:spPr>
        <p:txBody>
          <a:bodyPr wrap="square" rtlCol="0">
            <a:spAutoFit/>
          </a:bodyPr>
          <a:lstStyle/>
          <a:p>
            <a:pPr algn="r"/>
            <a:r>
              <a:rPr lang="en-US" sz="2800" dirty="0" smtClean="0">
                <a:solidFill>
                  <a:schemeClr val="tx1"/>
                </a:solidFill>
                <a:latin typeface="Arial" charset="0"/>
                <a:ea typeface="Arial" charset="0"/>
                <a:cs typeface="Arial" charset="0"/>
              </a:rPr>
              <a:t>Political</a:t>
            </a:r>
          </a:p>
        </p:txBody>
      </p:sp>
      <p:sp>
        <p:nvSpPr>
          <p:cNvPr id="15" name="TextBox 14"/>
          <p:cNvSpPr txBox="1"/>
          <p:nvPr/>
        </p:nvSpPr>
        <p:spPr>
          <a:xfrm>
            <a:off x="6340265" y="1954382"/>
            <a:ext cx="2505722" cy="523220"/>
          </a:xfrm>
          <a:prstGeom prst="rect">
            <a:avLst/>
          </a:prstGeom>
          <a:noFill/>
          <a:ln>
            <a:noFill/>
          </a:ln>
        </p:spPr>
        <p:txBody>
          <a:bodyPr wrap="square" rtlCol="0">
            <a:spAutoFit/>
          </a:bodyPr>
          <a:lstStyle/>
          <a:p>
            <a:pPr algn="r"/>
            <a:r>
              <a:rPr lang="en-US" sz="2800" dirty="0" smtClean="0">
                <a:solidFill>
                  <a:schemeClr val="tx1"/>
                </a:solidFill>
                <a:latin typeface="Arial" charset="0"/>
                <a:ea typeface="Arial" charset="0"/>
                <a:cs typeface="Arial" charset="0"/>
              </a:rPr>
              <a:t>Demographic</a:t>
            </a:r>
          </a:p>
        </p:txBody>
      </p:sp>
      <p:sp>
        <p:nvSpPr>
          <p:cNvPr id="16" name="TextBox 15"/>
          <p:cNvSpPr txBox="1"/>
          <p:nvPr/>
        </p:nvSpPr>
        <p:spPr>
          <a:xfrm>
            <a:off x="464608" y="1241366"/>
            <a:ext cx="2365678" cy="523220"/>
          </a:xfrm>
          <a:prstGeom prst="rect">
            <a:avLst/>
          </a:prstGeom>
          <a:noFill/>
          <a:ln>
            <a:noFill/>
          </a:ln>
        </p:spPr>
        <p:txBody>
          <a:bodyPr wrap="square" rtlCol="0">
            <a:spAutoFit/>
          </a:bodyPr>
          <a:lstStyle/>
          <a:p>
            <a:r>
              <a:rPr lang="en-US" sz="2800" dirty="0" smtClean="0">
                <a:solidFill>
                  <a:schemeClr val="tx1"/>
                </a:solidFill>
                <a:latin typeface="Arial" charset="0"/>
                <a:ea typeface="Arial" charset="0"/>
                <a:cs typeface="Arial" charset="0"/>
              </a:rPr>
              <a:t>Environment</a:t>
            </a:r>
          </a:p>
        </p:txBody>
      </p:sp>
      <p:sp>
        <p:nvSpPr>
          <p:cNvPr id="17" name="TextBox 16"/>
          <p:cNvSpPr txBox="1"/>
          <p:nvPr/>
        </p:nvSpPr>
        <p:spPr>
          <a:xfrm>
            <a:off x="464607" y="3531451"/>
            <a:ext cx="1875821" cy="523220"/>
          </a:xfrm>
          <a:prstGeom prst="rect">
            <a:avLst/>
          </a:prstGeom>
          <a:noFill/>
          <a:ln>
            <a:noFill/>
          </a:ln>
        </p:spPr>
        <p:txBody>
          <a:bodyPr wrap="square" rtlCol="0">
            <a:spAutoFit/>
          </a:bodyPr>
          <a:lstStyle/>
          <a:p>
            <a:r>
              <a:rPr lang="en-US" sz="2800" dirty="0" smtClean="0">
                <a:solidFill>
                  <a:schemeClr val="tx1"/>
                </a:solidFill>
                <a:latin typeface="Arial" charset="0"/>
                <a:ea typeface="Arial" charset="0"/>
                <a:cs typeface="Arial" charset="0"/>
              </a:rPr>
              <a:t>Housing</a:t>
            </a:r>
          </a:p>
        </p:txBody>
      </p:sp>
      <p:sp>
        <p:nvSpPr>
          <p:cNvPr id="18" name="TextBox 17"/>
          <p:cNvSpPr txBox="1"/>
          <p:nvPr/>
        </p:nvSpPr>
        <p:spPr>
          <a:xfrm>
            <a:off x="464608" y="2746704"/>
            <a:ext cx="1640798" cy="523220"/>
          </a:xfrm>
          <a:prstGeom prst="rect">
            <a:avLst/>
          </a:prstGeom>
          <a:noFill/>
          <a:ln>
            <a:noFill/>
          </a:ln>
        </p:spPr>
        <p:txBody>
          <a:bodyPr wrap="square" rtlCol="0">
            <a:spAutoFit/>
          </a:bodyPr>
          <a:lstStyle/>
          <a:p>
            <a:r>
              <a:rPr lang="en-US" sz="2800" dirty="0" smtClean="0">
                <a:solidFill>
                  <a:schemeClr val="tx1"/>
                </a:solidFill>
                <a:latin typeface="Arial" charset="0"/>
                <a:ea typeface="Arial" charset="0"/>
                <a:cs typeface="Arial" charset="0"/>
              </a:rPr>
              <a:t>Food</a:t>
            </a:r>
          </a:p>
        </p:txBody>
      </p:sp>
      <p:sp>
        <p:nvSpPr>
          <p:cNvPr id="19" name="TextBox 18"/>
          <p:cNvSpPr txBox="1"/>
          <p:nvPr/>
        </p:nvSpPr>
        <p:spPr>
          <a:xfrm>
            <a:off x="464608" y="4328123"/>
            <a:ext cx="1735100" cy="523220"/>
          </a:xfrm>
          <a:prstGeom prst="rect">
            <a:avLst/>
          </a:prstGeom>
          <a:noFill/>
          <a:ln>
            <a:noFill/>
          </a:ln>
        </p:spPr>
        <p:txBody>
          <a:bodyPr wrap="square" rtlCol="0">
            <a:spAutoFit/>
          </a:bodyPr>
          <a:lstStyle/>
          <a:p>
            <a:r>
              <a:rPr lang="en-US" sz="2800" dirty="0" smtClean="0">
                <a:solidFill>
                  <a:schemeClr val="tx1"/>
                </a:solidFill>
                <a:latin typeface="Arial" charset="0"/>
                <a:ea typeface="Arial" charset="0"/>
                <a:cs typeface="Arial" charset="0"/>
              </a:rPr>
              <a:t>Poverty</a:t>
            </a:r>
          </a:p>
        </p:txBody>
      </p:sp>
      <p:sp>
        <p:nvSpPr>
          <p:cNvPr id="20" name="TextBox 19"/>
          <p:cNvSpPr txBox="1"/>
          <p:nvPr/>
        </p:nvSpPr>
        <p:spPr>
          <a:xfrm>
            <a:off x="6150429" y="1238786"/>
            <a:ext cx="2705525" cy="523220"/>
          </a:xfrm>
          <a:prstGeom prst="rect">
            <a:avLst/>
          </a:prstGeom>
          <a:noFill/>
          <a:ln>
            <a:noFill/>
          </a:ln>
        </p:spPr>
        <p:txBody>
          <a:bodyPr wrap="square" rtlCol="0">
            <a:spAutoFit/>
          </a:bodyPr>
          <a:lstStyle/>
          <a:p>
            <a:pPr algn="r"/>
            <a:r>
              <a:rPr lang="en-US" sz="2800" dirty="0" smtClean="0">
                <a:solidFill>
                  <a:schemeClr val="tx1"/>
                </a:solidFill>
                <a:latin typeface="Arial" charset="0"/>
                <a:ea typeface="Arial" charset="0"/>
                <a:cs typeface="Arial" charset="0"/>
              </a:rPr>
              <a:t>Transportation</a:t>
            </a:r>
          </a:p>
        </p:txBody>
      </p:sp>
      <p:sp>
        <p:nvSpPr>
          <p:cNvPr id="21" name="TextBox 20"/>
          <p:cNvSpPr txBox="1"/>
          <p:nvPr/>
        </p:nvSpPr>
        <p:spPr>
          <a:xfrm>
            <a:off x="7320379" y="2746704"/>
            <a:ext cx="1525608" cy="523220"/>
          </a:xfrm>
          <a:prstGeom prst="rect">
            <a:avLst/>
          </a:prstGeom>
          <a:noFill/>
          <a:ln>
            <a:noFill/>
          </a:ln>
        </p:spPr>
        <p:txBody>
          <a:bodyPr wrap="square" rtlCol="0">
            <a:spAutoFit/>
          </a:bodyPr>
          <a:lstStyle/>
          <a:p>
            <a:pPr algn="r"/>
            <a:r>
              <a:rPr lang="en-US" sz="2800" dirty="0" smtClean="0">
                <a:solidFill>
                  <a:schemeClr val="tx1"/>
                </a:solidFill>
                <a:latin typeface="Arial" charset="0"/>
                <a:ea typeface="Arial" charset="0"/>
                <a:cs typeface="Arial" charset="0"/>
              </a:rPr>
              <a:t>Health</a:t>
            </a:r>
          </a:p>
        </p:txBody>
      </p:sp>
      <p:sp>
        <p:nvSpPr>
          <p:cNvPr id="22" name="TextBox 21"/>
          <p:cNvSpPr txBox="1"/>
          <p:nvPr/>
        </p:nvSpPr>
        <p:spPr>
          <a:xfrm>
            <a:off x="4567468" y="5115662"/>
            <a:ext cx="4273317" cy="954107"/>
          </a:xfrm>
          <a:prstGeom prst="rect">
            <a:avLst/>
          </a:prstGeom>
          <a:noFill/>
          <a:ln>
            <a:noFill/>
          </a:ln>
        </p:spPr>
        <p:txBody>
          <a:bodyPr wrap="square" rtlCol="0">
            <a:spAutoFit/>
          </a:bodyPr>
          <a:lstStyle/>
          <a:p>
            <a:pPr algn="r"/>
            <a:r>
              <a:rPr lang="en-US" sz="2800" dirty="0" smtClean="0">
                <a:solidFill>
                  <a:schemeClr val="tx1"/>
                </a:solidFill>
                <a:latin typeface="Arial" charset="0"/>
                <a:ea typeface="Arial" charset="0"/>
                <a:cs typeface="Arial" charset="0"/>
              </a:rPr>
              <a:t>Emergency </a:t>
            </a:r>
          </a:p>
          <a:p>
            <a:pPr algn="r"/>
            <a:r>
              <a:rPr lang="en-US" sz="2800" dirty="0" smtClean="0">
                <a:solidFill>
                  <a:schemeClr val="tx1"/>
                </a:solidFill>
                <a:latin typeface="Arial" charset="0"/>
                <a:ea typeface="Arial" charset="0"/>
                <a:cs typeface="Arial" charset="0"/>
              </a:rPr>
              <a:t>Management</a:t>
            </a:r>
          </a:p>
        </p:txBody>
      </p:sp>
      <p:sp>
        <p:nvSpPr>
          <p:cNvPr id="23" name="Rectangle 22"/>
          <p:cNvSpPr/>
          <p:nvPr/>
        </p:nvSpPr>
        <p:spPr>
          <a:xfrm>
            <a:off x="263301" y="232350"/>
            <a:ext cx="8704518" cy="6304248"/>
          </a:xfrm>
          <a:prstGeom prst="rect">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852295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762" y="1588112"/>
            <a:ext cx="8865809" cy="43800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ular Callout 5"/>
          <p:cNvSpPr/>
          <p:nvPr/>
        </p:nvSpPr>
        <p:spPr>
          <a:xfrm>
            <a:off x="1" y="0"/>
            <a:ext cx="9144000" cy="1140684"/>
          </a:xfrm>
          <a:prstGeom prst="wedgeRectCallout">
            <a:avLst>
              <a:gd name="adj1" fmla="val -19705"/>
              <a:gd name="adj2" fmla="val 44021"/>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rgbClr val="000000"/>
                </a:solidFill>
                <a:latin typeface="Arial" charset="0"/>
                <a:ea typeface="Arial" charset="0"/>
                <a:cs typeface="Arial" charset="0"/>
              </a:rPr>
              <a:t>Example: Predominant Race/Ethnicity </a:t>
            </a:r>
          </a:p>
          <a:p>
            <a:pPr algn="ctr"/>
            <a:r>
              <a:rPr lang="en-US" sz="3200" b="1" dirty="0" smtClean="0">
                <a:solidFill>
                  <a:srgbClr val="000000"/>
                </a:solidFill>
                <a:latin typeface="Arial" charset="0"/>
                <a:ea typeface="Arial" charset="0"/>
                <a:cs typeface="Arial" charset="0"/>
              </a:rPr>
              <a:t>by Block Group Census 2010</a:t>
            </a:r>
            <a:endParaRPr lang="en-US" sz="3200" b="1"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3915731464"/>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475" y="1297919"/>
            <a:ext cx="8962571" cy="4979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ular Callout 5"/>
          <p:cNvSpPr/>
          <p:nvPr/>
        </p:nvSpPr>
        <p:spPr>
          <a:xfrm>
            <a:off x="1" y="0"/>
            <a:ext cx="9144000" cy="1140684"/>
          </a:xfrm>
          <a:prstGeom prst="wedgeRectCallout">
            <a:avLst>
              <a:gd name="adj1" fmla="val -19705"/>
              <a:gd name="adj2" fmla="val 44021"/>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rgbClr val="000000"/>
                </a:solidFill>
                <a:latin typeface="Arial" charset="0"/>
                <a:ea typeface="Arial" charset="0"/>
                <a:cs typeface="Arial" charset="0"/>
              </a:rPr>
              <a:t>Zooming into San Antonio: Predominant Race/Ethnicity by Block Group Census 2010</a:t>
            </a:r>
            <a:endParaRPr lang="en-US" sz="3200" b="1"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3639904436"/>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263945"/>
            <a:ext cx="9144000" cy="50594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ular Callout 5"/>
          <p:cNvSpPr/>
          <p:nvPr/>
        </p:nvSpPr>
        <p:spPr>
          <a:xfrm>
            <a:off x="1" y="0"/>
            <a:ext cx="9144000" cy="1140684"/>
          </a:xfrm>
          <a:prstGeom prst="wedgeRectCallout">
            <a:avLst>
              <a:gd name="adj1" fmla="val -19705"/>
              <a:gd name="adj2" fmla="val 44021"/>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rgbClr val="000000"/>
                </a:solidFill>
                <a:latin typeface="Arial" charset="0"/>
                <a:ea typeface="Arial" charset="0"/>
                <a:cs typeface="Arial" charset="0"/>
              </a:rPr>
              <a:t>Split Screen: Predominant Race/Ethnicity, Poverty and Public Schools</a:t>
            </a:r>
          </a:p>
        </p:txBody>
      </p:sp>
    </p:spTree>
    <p:extLst>
      <p:ext uri="{BB962C8B-B14F-4D97-AF65-F5344CB8AC3E}">
        <p14:creationId xmlns:p14="http://schemas.microsoft.com/office/powerpoint/2010/main" val="3128547361"/>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53668"/>
            <a:ext cx="9144000" cy="6350663"/>
          </a:xfrm>
          <a:prstGeom prst="rect">
            <a:avLst/>
          </a:prstGeom>
        </p:spPr>
      </p:pic>
    </p:spTree>
    <p:extLst>
      <p:ext uri="{BB962C8B-B14F-4D97-AF65-F5344CB8AC3E}">
        <p14:creationId xmlns:p14="http://schemas.microsoft.com/office/powerpoint/2010/main" val="276115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24339</TotalTime>
  <Words>604</Words>
  <Application>Microsoft Macintosh PowerPoint</Application>
  <PresentationFormat>On-screen Show (4:3)</PresentationFormat>
  <Paragraphs>131</Paragraphs>
  <Slides>19</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Calibri</vt:lpstr>
      <vt:lpstr>Calibri Light</vt:lpstr>
      <vt:lpstr>Courier New</vt:lpstr>
      <vt:lpstr>ＭＳ Ｐゴシック</vt:lpstr>
      <vt:lpstr>Times New Roman</vt:lpstr>
      <vt:lpstr>Tw Cen MT</vt:lpstr>
      <vt:lpstr>Wingdings</vt:lpstr>
      <vt:lpstr>Wingdings 2</vt:lpstr>
      <vt:lpstr>Arial</vt:lpstr>
      <vt:lpstr>Median</vt:lpstr>
      <vt:lpstr>Office Theme</vt:lpstr>
      <vt:lpstr>Community Commons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 Tools Innovator Interview Summary of Themee</dc:title>
  <dc:creator>Anne Whatley</dc:creator>
  <cp:lastModifiedBy>Chris Fulcher</cp:lastModifiedBy>
  <cp:revision>823</cp:revision>
  <cp:lastPrinted>2015-09-10T15:15:17Z</cp:lastPrinted>
  <dcterms:created xsi:type="dcterms:W3CDTF">2015-01-12T18:04:18Z</dcterms:created>
  <dcterms:modified xsi:type="dcterms:W3CDTF">2016-07-28T05:04:39Z</dcterms:modified>
</cp:coreProperties>
</file>